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jpg" ContentType="image/jpeg"/>
  <Default Extension="rels" ContentType="application/vnd.openxmlformats-package.relationships+xml"/>
  <Default Extension="vml" ContentType="application/vnd.openxmlformats-officedocument.vmlDrawing"/>
  <Default Extension="gif" ContentType="image/gif"/>
  <Default Extension="mov" ContentType="video/quicktime"/>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36"/>
  </p:notesMasterIdLst>
  <p:sldIdLst>
    <p:sldId id="428" r:id="rId3"/>
    <p:sldId id="406" r:id="rId4"/>
    <p:sldId id="261" r:id="rId5"/>
    <p:sldId id="306" r:id="rId6"/>
    <p:sldId id="349" r:id="rId7"/>
    <p:sldId id="404" r:id="rId8"/>
    <p:sldId id="435" r:id="rId9"/>
    <p:sldId id="329" r:id="rId10"/>
    <p:sldId id="429" r:id="rId11"/>
    <p:sldId id="436" r:id="rId12"/>
    <p:sldId id="431" r:id="rId13"/>
    <p:sldId id="385" r:id="rId14"/>
    <p:sldId id="293" r:id="rId15"/>
    <p:sldId id="430" r:id="rId16"/>
    <p:sldId id="432" r:id="rId17"/>
    <p:sldId id="437" r:id="rId18"/>
    <p:sldId id="438" r:id="rId19"/>
    <p:sldId id="439" r:id="rId20"/>
    <p:sldId id="410" r:id="rId21"/>
    <p:sldId id="440" r:id="rId22"/>
    <p:sldId id="344" r:id="rId23"/>
    <p:sldId id="441" r:id="rId24"/>
    <p:sldId id="442" r:id="rId25"/>
    <p:sldId id="443" r:id="rId26"/>
    <p:sldId id="446" r:id="rId27"/>
    <p:sldId id="445" r:id="rId28"/>
    <p:sldId id="444" r:id="rId29"/>
    <p:sldId id="457" r:id="rId30"/>
    <p:sldId id="447" r:id="rId31"/>
    <p:sldId id="459" r:id="rId32"/>
    <p:sldId id="448" r:id="rId33"/>
    <p:sldId id="460" r:id="rId34"/>
    <p:sldId id="458"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4F6883B-2FEB-024D-8CDE-26A3BC16B703}">
          <p14:sldIdLst>
            <p14:sldId id="428"/>
            <p14:sldId id="406"/>
            <p14:sldId id="261"/>
            <p14:sldId id="306"/>
            <p14:sldId id="349"/>
            <p14:sldId id="404"/>
            <p14:sldId id="435"/>
            <p14:sldId id="329"/>
            <p14:sldId id="429"/>
            <p14:sldId id="436"/>
            <p14:sldId id="431"/>
            <p14:sldId id="385"/>
            <p14:sldId id="293"/>
            <p14:sldId id="430"/>
            <p14:sldId id="432"/>
            <p14:sldId id="437"/>
            <p14:sldId id="438"/>
            <p14:sldId id="439"/>
            <p14:sldId id="410"/>
            <p14:sldId id="440"/>
            <p14:sldId id="344"/>
            <p14:sldId id="441"/>
            <p14:sldId id="442"/>
            <p14:sldId id="443"/>
            <p14:sldId id="446"/>
            <p14:sldId id="445"/>
            <p14:sldId id="444"/>
            <p14:sldId id="457"/>
            <p14:sldId id="447"/>
            <p14:sldId id="459"/>
            <p14:sldId id="448"/>
            <p14:sldId id="460"/>
            <p14:sldId id="458"/>
          </p14:sldIdLst>
        </p14:section>
        <p14:section name="Untitled Section" id="{4ABCC41E-F5BD-AE43-B3DB-5C1ABEB97044}">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26D0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3"/>
    <p:restoredTop sz="94985" autoAdjust="0"/>
  </p:normalViewPr>
  <p:slideViewPr>
    <p:cSldViewPr snapToGrid="0" snapToObjects="1">
      <p:cViewPr varScale="1">
        <p:scale>
          <a:sx n="108" d="100"/>
          <a:sy n="108" d="100"/>
        </p:scale>
        <p:origin x="1864"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notesMaster" Target="notesMasters/notes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1" Type="http://schemas.openxmlformats.org/officeDocument/2006/relationships/image" Target="../media/image107.emf"/><Relationship Id="rId2" Type="http://schemas.openxmlformats.org/officeDocument/2006/relationships/image" Target="../media/image10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AAA6D4-1AA7-754B-9EE9-17322AEAC0FC}" type="datetimeFigureOut">
              <a:rPr lang="en-US" smtClean="0"/>
              <a:t>11/24/18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AE01B3-4189-3B4C-8B5C-FE96ADD29431}" type="slidenum">
              <a:rPr lang="en-US" smtClean="0"/>
              <a:t>‹#›</a:t>
            </a:fld>
            <a:endParaRPr lang="en-US"/>
          </a:p>
        </p:txBody>
      </p:sp>
    </p:spTree>
    <p:extLst>
      <p:ext uri="{BB962C8B-B14F-4D97-AF65-F5344CB8AC3E}">
        <p14:creationId xmlns:p14="http://schemas.microsoft.com/office/powerpoint/2010/main" val="303158592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www.artic.edu/aic/collections/artwork/artist/289"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a:t>Good Morning/Hello. I am Ollie</a:t>
            </a:r>
            <a:r>
              <a:rPr lang="en-US" sz="1200" b="0" baseline="0" dirty="0"/>
              <a:t> </a:t>
            </a:r>
            <a:r>
              <a:rPr lang="en-US" sz="1200" b="0" baseline="0" dirty="0" err="1"/>
              <a:t>Cossairt</a:t>
            </a:r>
            <a:r>
              <a:rPr lang="en-US" sz="1200" b="0" baseline="0" dirty="0"/>
              <a:t>, director of the NU comp imaging lab where we work on a variety of projects related to imaging, photography, image processing, computer vision and graphics. </a:t>
            </a:r>
            <a:r>
              <a:rPr lang="en-US" b="0" dirty="0"/>
              <a:t>Today I will talk about </a:t>
            </a:r>
            <a:r>
              <a:rPr lang="en-US" sz="1200" b="0" dirty="0"/>
              <a:t>Imaging Technologies for Surface Shape Study of the Art of Paul Gauguin. This is work that was done as part of a large collaboration between</a:t>
            </a:r>
            <a:r>
              <a:rPr lang="en-US" sz="1200" b="0" baseline="0" dirty="0"/>
              <a:t> the NU Comp Photo Lab, the AIC, NU-ACCESS, the Georgia O-Keefe Museum, Scripps College, and </a:t>
            </a:r>
            <a:r>
              <a:rPr lang="en-US" sz="1200" b="0" dirty="0"/>
              <a:t> ANE Imaging. </a:t>
            </a:r>
            <a:endParaRPr lang="en-US" b="0" dirty="0"/>
          </a:p>
        </p:txBody>
      </p:sp>
      <p:sp>
        <p:nvSpPr>
          <p:cNvPr id="4" name="Slide Number Placeholder 3"/>
          <p:cNvSpPr>
            <a:spLocks noGrp="1"/>
          </p:cNvSpPr>
          <p:nvPr>
            <p:ph type="sldNum" sz="quarter" idx="10"/>
          </p:nvPr>
        </p:nvSpPr>
        <p:spPr/>
        <p:txBody>
          <a:bodyPr/>
          <a:lstStyle/>
          <a:p>
            <a:fld id="{0825EEA6-5AF7-5C40-8315-93E0E2256683}"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03253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28</a:t>
            </a:fld>
            <a:endParaRPr lang="en-US"/>
          </a:p>
        </p:txBody>
      </p:sp>
    </p:spTree>
    <p:extLst>
      <p:ext uri="{BB962C8B-B14F-4D97-AF65-F5344CB8AC3E}">
        <p14:creationId xmlns:p14="http://schemas.microsoft.com/office/powerpoint/2010/main" val="103397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D9D9D9"/>
                </a:solidFill>
              </a:rPr>
              <a:t>The size of a pigment particle varies considerably from less than 10 micrometers, which is comparable to milled flour to over 100 micrometers, which corresponds to fine sand. </a:t>
            </a:r>
          </a:p>
          <a:p>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2</a:t>
            </a:fld>
            <a:endParaRPr lang="en-US"/>
          </a:p>
        </p:txBody>
      </p:sp>
    </p:spTree>
    <p:extLst>
      <p:ext uri="{BB962C8B-B14F-4D97-AF65-F5344CB8AC3E}">
        <p14:creationId xmlns:p14="http://schemas.microsoft.com/office/powerpoint/2010/main" val="2876622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 Bertha </a:t>
            </a:r>
            <a:r>
              <a:rPr lang="en-US" dirty="0" err="1"/>
              <a:t>Ludwigs</a:t>
            </a:r>
            <a:r>
              <a:rPr lang="en-US" dirty="0"/>
              <a:t> hand</a:t>
            </a:r>
          </a:p>
        </p:txBody>
      </p:sp>
      <p:sp>
        <p:nvSpPr>
          <p:cNvPr id="4" name="Slide Number Placeholder 3"/>
          <p:cNvSpPr>
            <a:spLocks noGrp="1"/>
          </p:cNvSpPr>
          <p:nvPr>
            <p:ph type="sldNum" sz="quarter" idx="10"/>
          </p:nvPr>
        </p:nvSpPr>
        <p:spPr/>
        <p:txBody>
          <a:bodyPr/>
          <a:lstStyle/>
          <a:p>
            <a:fld id="{0DAE01B3-4189-3B4C-8B5C-FE96ADD29431}" type="slidenum">
              <a:rPr lang="en-US" smtClean="0"/>
              <a:t>3</a:t>
            </a:fld>
            <a:endParaRPr lang="en-US"/>
          </a:p>
        </p:txBody>
      </p:sp>
    </p:spTree>
    <p:extLst>
      <p:ext uri="{BB962C8B-B14F-4D97-AF65-F5344CB8AC3E}">
        <p14:creationId xmlns:p14="http://schemas.microsoft.com/office/powerpoint/2010/main" val="132101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 Burroughs Art Criticism from the Laboratory,</a:t>
            </a:r>
            <a:r>
              <a:rPr lang="en-US" baseline="0" dirty="0"/>
              <a:t> 1938</a:t>
            </a:r>
          </a:p>
          <a:p>
            <a:endParaRPr lang="en-US" baseline="0" dirty="0"/>
          </a:p>
          <a:p>
            <a:r>
              <a:rPr lang="en-US" sz="1200" kern="1200" dirty="0">
                <a:solidFill>
                  <a:schemeClr val="tx1"/>
                </a:solidFill>
                <a:latin typeface="+mn-lt"/>
                <a:ea typeface="+mn-ea"/>
                <a:cs typeface="+mn-cs"/>
              </a:rPr>
              <a:t>Harvard University's </a:t>
            </a:r>
            <a:r>
              <a:rPr lang="en-US" sz="1200" kern="1200" dirty="0" err="1">
                <a:solidFill>
                  <a:schemeClr val="tx1"/>
                </a:solidFill>
                <a:latin typeface="+mn-lt"/>
                <a:ea typeface="+mn-ea"/>
                <a:cs typeface="+mn-cs"/>
              </a:rPr>
              <a:t>Fogg</a:t>
            </a:r>
            <a:r>
              <a:rPr lang="en-US" sz="1200" kern="1200" dirty="0">
                <a:solidFill>
                  <a:schemeClr val="tx1"/>
                </a:solidFill>
                <a:latin typeface="+mn-lt"/>
                <a:ea typeface="+mn-ea"/>
                <a:cs typeface="+mn-cs"/>
              </a:rPr>
              <a:t> Museum on the development of a scientific approach to conservation. Edward Forbes (1873-1979), who became director of the </a:t>
            </a:r>
            <a:r>
              <a:rPr lang="en-US" sz="1200" kern="1200" dirty="0" err="1">
                <a:solidFill>
                  <a:schemeClr val="tx1"/>
                </a:solidFill>
                <a:latin typeface="+mn-lt"/>
                <a:ea typeface="+mn-ea"/>
                <a:cs typeface="+mn-cs"/>
              </a:rPr>
              <a:t>Fogg</a:t>
            </a:r>
            <a:r>
              <a:rPr lang="en-US" sz="1200" kern="1200" dirty="0">
                <a:solidFill>
                  <a:schemeClr val="tx1"/>
                </a:solidFill>
                <a:latin typeface="+mn-lt"/>
                <a:ea typeface="+mn-ea"/>
                <a:cs typeface="+mn-cs"/>
              </a:rPr>
              <a:t> in 1909, was the driving force behind this initiative. When he began collecting Renaissance and medieval paintings in poor condition, he became interested in the artists’ materials and how the chemical makeup of works related to their degradation over time. Among his collaborators at the </a:t>
            </a:r>
            <a:r>
              <a:rPr lang="en-US" sz="1200" kern="1200" dirty="0" err="1">
                <a:solidFill>
                  <a:schemeClr val="tx1"/>
                </a:solidFill>
                <a:latin typeface="+mn-lt"/>
                <a:ea typeface="+mn-ea"/>
                <a:cs typeface="+mn-cs"/>
              </a:rPr>
              <a:t>Fogg</a:t>
            </a:r>
            <a:r>
              <a:rPr lang="en-US" sz="1200" kern="1200" dirty="0">
                <a:solidFill>
                  <a:schemeClr val="tx1"/>
                </a:solidFill>
                <a:latin typeface="+mn-lt"/>
                <a:ea typeface="+mn-ea"/>
                <a:cs typeface="+mn-cs"/>
              </a:rPr>
              <a:t> were Alan Burroughs, the first art historian to use x-rays to examine paintings, and Rutherford </a:t>
            </a:r>
            <a:r>
              <a:rPr lang="en-US" sz="1200" kern="1200" dirty="0" err="1">
                <a:solidFill>
                  <a:schemeClr val="tx1"/>
                </a:solidFill>
                <a:latin typeface="+mn-lt"/>
                <a:ea typeface="+mn-ea"/>
                <a:cs typeface="+mn-cs"/>
              </a:rPr>
              <a:t>Gettens</a:t>
            </a:r>
            <a:r>
              <a:rPr lang="en-US" sz="1200" kern="1200" dirty="0">
                <a:solidFill>
                  <a:schemeClr val="tx1"/>
                </a:solidFill>
                <a:latin typeface="+mn-lt"/>
                <a:ea typeface="+mn-ea"/>
                <a:cs typeface="+mn-cs"/>
              </a:rPr>
              <a:t>, the first chemist to work in an art museum’s scientific laboratory.</a:t>
            </a:r>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4</a:t>
            </a:fld>
            <a:endParaRPr lang="en-US"/>
          </a:p>
        </p:txBody>
      </p:sp>
    </p:spTree>
    <p:extLst>
      <p:ext uri="{BB962C8B-B14F-4D97-AF65-F5344CB8AC3E}">
        <p14:creationId xmlns:p14="http://schemas.microsoft.com/office/powerpoint/2010/main" val="3885009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685800" y="4343400"/>
            <a:ext cx="5486400" cy="41148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r>
              <a:rPr lang="en-US">
                <a:ea typeface="ＭＳ Ｐゴシック" charset="0"/>
                <a:hlinkClick r:id="rId3"/>
              </a:rPr>
              <a:t>Vincent van Gogh</a:t>
            </a:r>
            <a:br>
              <a:rPr lang="en-US">
                <a:ea typeface="ＭＳ Ｐゴシック" charset="0"/>
                <a:hlinkClick r:id="rId3"/>
              </a:rPr>
            </a:br>
            <a:r>
              <a:rPr lang="en-US">
                <a:ea typeface="ＭＳ Ｐゴシック" charset="0"/>
                <a:hlinkClick r:id="rId3"/>
              </a:rPr>
              <a:t>Dutch, 1853-1890</a:t>
            </a:r>
            <a:endParaRPr lang="en-US">
              <a:ea typeface="ＭＳ Ｐゴシック" charset="0"/>
            </a:endParaRPr>
          </a:p>
          <a:p>
            <a:pPr>
              <a:spcBef>
                <a:spcPct val="0"/>
              </a:spcBef>
            </a:pPr>
            <a:r>
              <a:rPr lang="en-US">
                <a:ea typeface="ＭＳ Ｐゴシック" charset="0"/>
              </a:rPr>
              <a:t>Eosin Y is an early synthetic dye that was utilized among nineteenth century artists. The potassium or sodium salt of 2,4,5,7-tetrabromofluorescein was first made in 1871 and used for making inks. As a lake pigment, it makes a brilliant bluish red and was sold under the name of geranium lake. Van Gogh used the dye quite extensively, but unfortunately it has almost invariably faded in many of his paintings</a:t>
            </a:r>
          </a:p>
          <a:p>
            <a:pPr>
              <a:spcBef>
                <a:spcPct val="0"/>
              </a:spcBef>
            </a:pPr>
            <a:endParaRPr lang="en-US">
              <a:ea typeface="ＭＳ Ｐゴシック" charset="0"/>
            </a:endParaRPr>
          </a:p>
          <a:p>
            <a:pPr>
              <a:spcBef>
                <a:spcPct val="0"/>
              </a:spcBef>
            </a:pPr>
            <a:endParaRPr lang="en-US">
              <a:ea typeface="ＭＳ Ｐゴシック" charset="0"/>
            </a:endParaRPr>
          </a:p>
        </p:txBody>
      </p:sp>
      <p:sp>
        <p:nvSpPr>
          <p:cNvPr id="8090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bg2"/>
                </a:solidFill>
                <a:latin typeface="Arial" charset="0"/>
                <a:ea typeface="ＭＳ Ｐゴシック" charset="0"/>
                <a:cs typeface="ＭＳ Ｐゴシック" charset="0"/>
              </a:defRPr>
            </a:lvl1pPr>
            <a:lvl2pPr marL="742950" indent="-285750">
              <a:defRPr sz="2400">
                <a:solidFill>
                  <a:schemeClr val="bg2"/>
                </a:solidFill>
                <a:latin typeface="Arial" charset="0"/>
                <a:ea typeface="ＭＳ Ｐゴシック" charset="0"/>
              </a:defRPr>
            </a:lvl2pPr>
            <a:lvl3pPr marL="1143000" indent="-228600">
              <a:defRPr sz="2400">
                <a:solidFill>
                  <a:schemeClr val="bg2"/>
                </a:solidFill>
                <a:latin typeface="Arial" charset="0"/>
                <a:ea typeface="ＭＳ Ｐゴシック" charset="0"/>
              </a:defRPr>
            </a:lvl3pPr>
            <a:lvl4pPr marL="1600200" indent="-228600">
              <a:defRPr sz="2400">
                <a:solidFill>
                  <a:schemeClr val="bg2"/>
                </a:solidFill>
                <a:latin typeface="Arial" charset="0"/>
                <a:ea typeface="ＭＳ Ｐゴシック" charset="0"/>
              </a:defRPr>
            </a:lvl4pPr>
            <a:lvl5pPr marL="2057400" indent="-228600">
              <a:defRPr sz="2400">
                <a:solidFill>
                  <a:schemeClr val="bg2"/>
                </a:solidFill>
                <a:latin typeface="Arial" charset="0"/>
                <a:ea typeface="ＭＳ Ｐゴシック" charset="0"/>
              </a:defRPr>
            </a:lvl5pPr>
            <a:lvl6pPr marL="2514600" indent="-228600" eaLnBrk="0" fontAlgn="base" hangingPunct="0">
              <a:spcBef>
                <a:spcPct val="50000"/>
              </a:spcBef>
              <a:spcAft>
                <a:spcPct val="0"/>
              </a:spcAft>
              <a:defRPr sz="2400">
                <a:solidFill>
                  <a:schemeClr val="bg2"/>
                </a:solidFill>
                <a:latin typeface="Arial" charset="0"/>
                <a:ea typeface="ＭＳ Ｐゴシック" charset="0"/>
              </a:defRPr>
            </a:lvl6pPr>
            <a:lvl7pPr marL="2971800" indent="-228600" eaLnBrk="0" fontAlgn="base" hangingPunct="0">
              <a:spcBef>
                <a:spcPct val="50000"/>
              </a:spcBef>
              <a:spcAft>
                <a:spcPct val="0"/>
              </a:spcAft>
              <a:defRPr sz="2400">
                <a:solidFill>
                  <a:schemeClr val="bg2"/>
                </a:solidFill>
                <a:latin typeface="Arial" charset="0"/>
                <a:ea typeface="ＭＳ Ｐゴシック" charset="0"/>
              </a:defRPr>
            </a:lvl7pPr>
            <a:lvl8pPr marL="3429000" indent="-228600" eaLnBrk="0" fontAlgn="base" hangingPunct="0">
              <a:spcBef>
                <a:spcPct val="50000"/>
              </a:spcBef>
              <a:spcAft>
                <a:spcPct val="0"/>
              </a:spcAft>
              <a:defRPr sz="2400">
                <a:solidFill>
                  <a:schemeClr val="bg2"/>
                </a:solidFill>
                <a:latin typeface="Arial" charset="0"/>
                <a:ea typeface="ＭＳ Ｐゴシック" charset="0"/>
              </a:defRPr>
            </a:lvl8pPr>
            <a:lvl9pPr marL="3886200" indent="-228600" eaLnBrk="0" fontAlgn="base" hangingPunct="0">
              <a:spcBef>
                <a:spcPct val="50000"/>
              </a:spcBef>
              <a:spcAft>
                <a:spcPct val="0"/>
              </a:spcAft>
              <a:defRPr sz="2400">
                <a:solidFill>
                  <a:schemeClr val="bg2"/>
                </a:solidFill>
                <a:latin typeface="Arial" charset="0"/>
                <a:ea typeface="ＭＳ Ｐゴシック" charset="0"/>
              </a:defRPr>
            </a:lvl9pPr>
          </a:lstStyle>
          <a:p>
            <a:pPr algn="r" eaLnBrk="1" hangingPunct="1">
              <a:spcBef>
                <a:spcPct val="0"/>
              </a:spcBef>
            </a:pPr>
            <a:fld id="{16446F8F-4EA8-DD41-BE9D-8D5B2D722B8E}" type="slidenum">
              <a:rPr lang="en-US" sz="1200">
                <a:solidFill>
                  <a:srgbClr val="000000"/>
                </a:solidFill>
                <a:latin typeface="Calibri" charset="0"/>
              </a:rPr>
              <a:pPr algn="r" eaLnBrk="1" hangingPunct="1">
                <a:spcBef>
                  <a:spcPct val="0"/>
                </a:spcBef>
              </a:pPr>
              <a:t>13</a:t>
            </a:fld>
            <a:endParaRPr lang="en-US" sz="1200">
              <a:solidFill>
                <a:srgbClr val="000000"/>
              </a:solidFill>
              <a:latin typeface="Calibri" charset="0"/>
            </a:endParaRPr>
          </a:p>
        </p:txBody>
      </p:sp>
    </p:spTree>
    <p:extLst>
      <p:ext uri="{BB962C8B-B14F-4D97-AF65-F5344CB8AC3E}">
        <p14:creationId xmlns:p14="http://schemas.microsoft.com/office/powerpoint/2010/main" val="1690754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21</a:t>
            </a:fld>
            <a:endParaRPr lang="en-US"/>
          </a:p>
        </p:txBody>
      </p:sp>
    </p:spTree>
    <p:extLst>
      <p:ext uri="{BB962C8B-B14F-4D97-AF65-F5344CB8AC3E}">
        <p14:creationId xmlns:p14="http://schemas.microsoft.com/office/powerpoint/2010/main" val="13831733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25</a:t>
            </a:fld>
            <a:endParaRPr lang="en-US"/>
          </a:p>
        </p:txBody>
      </p:sp>
    </p:spTree>
    <p:extLst>
      <p:ext uri="{BB962C8B-B14F-4D97-AF65-F5344CB8AC3E}">
        <p14:creationId xmlns:p14="http://schemas.microsoft.com/office/powerpoint/2010/main" val="195990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26</a:t>
            </a:fld>
            <a:endParaRPr lang="en-US"/>
          </a:p>
        </p:txBody>
      </p:sp>
    </p:spTree>
    <p:extLst>
      <p:ext uri="{BB962C8B-B14F-4D97-AF65-F5344CB8AC3E}">
        <p14:creationId xmlns:p14="http://schemas.microsoft.com/office/powerpoint/2010/main" val="814867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AE01B3-4189-3B4C-8B5C-FE96ADD29431}" type="slidenum">
              <a:rPr lang="en-US" smtClean="0"/>
              <a:t>27</a:t>
            </a:fld>
            <a:endParaRPr lang="en-US"/>
          </a:p>
        </p:txBody>
      </p:sp>
    </p:spTree>
    <p:extLst>
      <p:ext uri="{BB962C8B-B14F-4D97-AF65-F5344CB8AC3E}">
        <p14:creationId xmlns:p14="http://schemas.microsoft.com/office/powerpoint/2010/main" val="1966654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gif"/><Relationship Id="rId6" Type="http://schemas.openxmlformats.org/officeDocument/2006/relationships/image" Target="../media/image5.tiff"/><Relationship Id="rId7" Type="http://schemas.openxmlformats.org/officeDocument/2006/relationships/image" Target="../media/image6.tiff"/><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E2EE216-6875-4A40-A649-14CDFA86750A}" type="datetimeFigureOut">
              <a:rPr lang="en-US" smtClean="0"/>
              <a:t>11/24/18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EE216-6875-4A40-A649-14CDFA86750A}" type="datetimeFigureOut">
              <a:rPr lang="en-US" smtClean="0"/>
              <a:t>11/24/18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EE216-6875-4A40-A649-14CDFA86750A}" type="datetimeFigureOut">
              <a:rPr lang="en-US" smtClean="0"/>
              <a:t>11/24/18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entury Gothic"/>
                <a:cs typeface="Century Gothic"/>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Century Gothic"/>
                <a:cs typeface="Century Gothic"/>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6554573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6221571"/>
            <a:ext cx="9144000" cy="636429"/>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457200" y="51207"/>
            <a:ext cx="8229600" cy="1143000"/>
          </a:xfrm>
        </p:spPr>
        <p:txBody>
          <a:bodyPr/>
          <a:lstStyle>
            <a:lvl1pPr>
              <a:defRPr>
                <a:latin typeface="Century Gothic"/>
                <a:cs typeface="Century Gothic"/>
              </a:defRPr>
            </a:lvl1pPr>
          </a:lstStyle>
          <a:p>
            <a:r>
              <a:rPr lang="en-US" dirty="0"/>
              <a:t>Click to edit Master title style</a:t>
            </a:r>
          </a:p>
        </p:txBody>
      </p:sp>
      <p:sp>
        <p:nvSpPr>
          <p:cNvPr id="3" name="Content Placeholder 2"/>
          <p:cNvSpPr>
            <a:spLocks noGrp="1"/>
          </p:cNvSpPr>
          <p:nvPr>
            <p:ph idx="1"/>
          </p:nvPr>
        </p:nvSpPr>
        <p:spPr>
          <a:xfrm>
            <a:off x="457200" y="1322946"/>
            <a:ext cx="8229600" cy="4803218"/>
          </a:xfrm>
          <a:noFill/>
          <a:ln>
            <a:noFill/>
          </a:ln>
        </p:spPr>
        <p:txBody>
          <a:bodyPr/>
          <a:lstStyle>
            <a:lvl1pPr marL="342900" indent="-342900">
              <a:buSzPct val="75000"/>
              <a:buFontTx/>
              <a:buBlip>
                <a:blip r:embed="rId2"/>
              </a:buBlip>
              <a:defRPr sz="2800">
                <a:latin typeface="Century Gothic"/>
                <a:cs typeface="Century Gothic"/>
              </a:defRPr>
            </a:lvl1pPr>
            <a:lvl2pPr marL="742950" indent="-285750">
              <a:buSzPct val="75000"/>
              <a:buFontTx/>
              <a:buBlip>
                <a:blip r:embed="rId3"/>
              </a:buBlip>
              <a:defRPr sz="2400">
                <a:latin typeface="Century Gothic"/>
                <a:cs typeface="Century Gothic"/>
              </a:defRPr>
            </a:lvl2pPr>
            <a:lvl3pPr marL="1143000" indent="-228600">
              <a:buSzPct val="75000"/>
              <a:buFontTx/>
              <a:buBlip>
                <a:blip r:embed="rId4"/>
              </a:buBlip>
              <a:defRPr sz="2000">
                <a:latin typeface="Century Gothic"/>
                <a:cs typeface="Century Gothic"/>
              </a:defRPr>
            </a:lvl3pPr>
            <a:lvl4pPr>
              <a:defRPr sz="1800">
                <a:latin typeface="Century Gothic"/>
                <a:cs typeface="Century Gothic"/>
              </a:defRPr>
            </a:lvl4pPr>
            <a:lvl5pPr>
              <a:defRPr sz="1800">
                <a:latin typeface="Century Gothic"/>
                <a:cs typeface="Century Gothi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6" name="Group 15"/>
          <p:cNvGrpSpPr/>
          <p:nvPr userDrawn="1"/>
        </p:nvGrpSpPr>
        <p:grpSpPr>
          <a:xfrm>
            <a:off x="457200" y="1200531"/>
            <a:ext cx="8229600" cy="0"/>
            <a:chOff x="457200" y="1423962"/>
            <a:chExt cx="8229600" cy="0"/>
          </a:xfrm>
        </p:grpSpPr>
        <p:cxnSp>
          <p:nvCxnSpPr>
            <p:cNvPr id="9" name="Straight Connector 8"/>
            <p:cNvCxnSpPr/>
            <p:nvPr userDrawn="1"/>
          </p:nvCxnSpPr>
          <p:spPr>
            <a:xfrm>
              <a:off x="457200" y="1423962"/>
              <a:ext cx="2770437" cy="0"/>
            </a:xfrm>
            <a:prstGeom prst="line">
              <a:avLst/>
            </a:prstGeom>
            <a:ln w="76200" cmpd="sng">
              <a:solidFill>
                <a:srgbClr val="1B8CC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3227637" y="1423962"/>
              <a:ext cx="2738219" cy="0"/>
            </a:xfrm>
            <a:prstGeom prst="line">
              <a:avLst/>
            </a:prstGeom>
            <a:ln w="76200" cmpd="sng">
              <a:solidFill>
                <a:srgbClr val="FC005C"/>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5965856" y="1423962"/>
              <a:ext cx="2720944" cy="0"/>
            </a:xfrm>
            <a:prstGeom prst="line">
              <a:avLst/>
            </a:prstGeom>
            <a:ln w="76200" cmpd="sng">
              <a:solidFill>
                <a:srgbClr val="FEAB2F"/>
              </a:solidFill>
            </a:ln>
            <a:effectLst/>
          </p:spPr>
          <p:style>
            <a:lnRef idx="2">
              <a:schemeClr val="accent1"/>
            </a:lnRef>
            <a:fillRef idx="0">
              <a:schemeClr val="accent1"/>
            </a:fillRef>
            <a:effectRef idx="1">
              <a:schemeClr val="accent1"/>
            </a:effectRef>
            <a:fontRef idx="minor">
              <a:schemeClr val="tx1"/>
            </a:fontRef>
          </p:style>
        </p:cxnSp>
      </p:grpSp>
      <p:sp>
        <p:nvSpPr>
          <p:cNvPr id="17" name="Rectangle 16"/>
          <p:cNvSpPr/>
          <p:nvPr userDrawn="1"/>
        </p:nvSpPr>
        <p:spPr>
          <a:xfrm>
            <a:off x="457200" y="1322946"/>
            <a:ext cx="8229600" cy="4803218"/>
          </a:xfrm>
          <a:prstGeom prst="rect">
            <a:avLst/>
          </a:prstGeom>
          <a:no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TextBox 12"/>
          <p:cNvSpPr txBox="1"/>
          <p:nvPr userDrawn="1"/>
        </p:nvSpPr>
        <p:spPr>
          <a:xfrm>
            <a:off x="6837785" y="6267893"/>
            <a:ext cx="1920719" cy="492443"/>
          </a:xfrm>
          <a:prstGeom prst="rect">
            <a:avLst/>
          </a:prstGeom>
          <a:noFill/>
        </p:spPr>
        <p:txBody>
          <a:bodyPr wrap="none" rtlCol="0">
            <a:spAutoFit/>
          </a:bodyPr>
          <a:lstStyle/>
          <a:p>
            <a:pPr algn="r"/>
            <a:r>
              <a:rPr lang="en-US" sz="1300" dirty="0">
                <a:solidFill>
                  <a:prstClr val="white"/>
                </a:solidFill>
                <a:latin typeface="Century Gothic"/>
                <a:cs typeface="Century Gothic"/>
              </a:rPr>
              <a:t>ONR Program Review</a:t>
            </a:r>
          </a:p>
          <a:p>
            <a:pPr algn="r"/>
            <a:r>
              <a:rPr lang="en-US" sz="1300" dirty="0">
                <a:solidFill>
                  <a:prstClr val="white"/>
                </a:solidFill>
                <a:latin typeface="Century Gothic"/>
                <a:cs typeface="Century Gothic"/>
              </a:rPr>
              <a:t>November 5, 2015</a:t>
            </a:r>
          </a:p>
        </p:txBody>
      </p:sp>
      <p:pic>
        <p:nvPicPr>
          <p:cNvPr id="14" name="Picture 13" descr="ppt_logo.gif"/>
          <p:cNvPicPr>
            <a:picLocks noChangeAspect="1"/>
          </p:cNvPicPr>
          <p:nvPr userDrawn="1"/>
        </p:nvPicPr>
        <p:blipFill rotWithShape="1">
          <a:blip r:embed="rId5" cstate="email">
            <a:extLst>
              <a:ext uri="{28A0092B-C50C-407E-A947-70E740481C1C}">
                <a14:useLocalDpi xmlns:a14="http://schemas.microsoft.com/office/drawing/2010/main"/>
              </a:ext>
            </a:extLst>
          </a:blip>
          <a:srcRect b="28284"/>
          <a:stretch/>
        </p:blipFill>
        <p:spPr>
          <a:xfrm>
            <a:off x="363983" y="6327242"/>
            <a:ext cx="1464842" cy="411480"/>
          </a:xfrm>
          <a:prstGeom prst="rect">
            <a:avLst/>
          </a:prstGeom>
        </p:spPr>
      </p:pic>
      <p:sp>
        <p:nvSpPr>
          <p:cNvPr id="18" name="TextBox 17"/>
          <p:cNvSpPr txBox="1"/>
          <p:nvPr userDrawn="1"/>
        </p:nvSpPr>
        <p:spPr>
          <a:xfrm>
            <a:off x="1701008" y="6327242"/>
            <a:ext cx="371165" cy="461665"/>
          </a:xfrm>
          <a:prstGeom prst="rect">
            <a:avLst/>
          </a:prstGeom>
          <a:noFill/>
        </p:spPr>
        <p:txBody>
          <a:bodyPr wrap="none" rtlCol="0">
            <a:spAutoFit/>
          </a:bodyPr>
          <a:lstStyle/>
          <a:p>
            <a:pPr algn="r"/>
            <a:r>
              <a:rPr lang="en-US" sz="2400" dirty="0">
                <a:solidFill>
                  <a:srgbClr val="FFFFFF"/>
                </a:solidFill>
                <a:latin typeface="Century Gothic"/>
                <a:cs typeface="Century Gothic"/>
              </a:rPr>
              <a:t>+</a:t>
            </a:r>
          </a:p>
        </p:txBody>
      </p:sp>
      <p:pic>
        <p:nvPicPr>
          <p:cNvPr id="19" name="Picture 18"/>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047121" y="6362218"/>
            <a:ext cx="620923" cy="380833"/>
          </a:xfrm>
          <a:prstGeom prst="rect">
            <a:avLst/>
          </a:prstGeom>
        </p:spPr>
      </p:pic>
      <p:sp>
        <p:nvSpPr>
          <p:cNvPr id="20" name="TextBox 19"/>
          <p:cNvSpPr txBox="1"/>
          <p:nvPr userDrawn="1"/>
        </p:nvSpPr>
        <p:spPr>
          <a:xfrm>
            <a:off x="2661781" y="6327242"/>
            <a:ext cx="371165" cy="461665"/>
          </a:xfrm>
          <a:prstGeom prst="rect">
            <a:avLst/>
          </a:prstGeom>
          <a:noFill/>
        </p:spPr>
        <p:txBody>
          <a:bodyPr wrap="none" rtlCol="0">
            <a:spAutoFit/>
          </a:bodyPr>
          <a:lstStyle/>
          <a:p>
            <a:pPr algn="r"/>
            <a:r>
              <a:rPr lang="en-US" sz="2400" dirty="0">
                <a:solidFill>
                  <a:srgbClr val="FFFFFF"/>
                </a:solidFill>
                <a:latin typeface="Century Gothic"/>
                <a:cs typeface="Century Gothic"/>
              </a:rPr>
              <a:t>+</a:t>
            </a:r>
          </a:p>
        </p:txBody>
      </p:sp>
      <p:pic>
        <p:nvPicPr>
          <p:cNvPr id="5" name="Picture 4"/>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3032946" y="6359703"/>
            <a:ext cx="962857" cy="379020"/>
          </a:xfrm>
          <a:prstGeom prst="rect">
            <a:avLst/>
          </a:prstGeom>
        </p:spPr>
      </p:pic>
    </p:spTree>
    <p:extLst>
      <p:ext uri="{BB962C8B-B14F-4D97-AF65-F5344CB8AC3E}">
        <p14:creationId xmlns:p14="http://schemas.microsoft.com/office/powerpoint/2010/main" val="562681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514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077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683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86494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46999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990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2EE216-6875-4A40-A649-14CDFA86750A}" type="datetimeFigureOut">
              <a:rPr lang="en-US" smtClean="0"/>
              <a:t>11/24/18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17698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184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548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2EE216-6875-4A40-A649-14CDFA86750A}" type="datetimeFigureOut">
              <a:rPr lang="en-US" smtClean="0"/>
              <a:t>11/24/18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2EE216-6875-4A40-A649-14CDFA86750A}" type="datetimeFigureOut">
              <a:rPr lang="en-US" smtClean="0"/>
              <a:t>11/24/18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2EE216-6875-4A40-A649-14CDFA86750A}" type="datetimeFigureOut">
              <a:rPr lang="en-US" smtClean="0"/>
              <a:t>11/24/18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2EE216-6875-4A40-A649-14CDFA86750A}" type="datetimeFigureOut">
              <a:rPr lang="en-US" smtClean="0"/>
              <a:t>11/24/18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2EE216-6875-4A40-A649-14CDFA86750A}" type="datetimeFigureOut">
              <a:rPr lang="en-US" smtClean="0"/>
              <a:t>11/24/18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2EE216-6875-4A40-A649-14CDFA86750A}" type="datetimeFigureOut">
              <a:rPr lang="en-US" smtClean="0"/>
              <a:t>11/24/18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E2EE216-6875-4A40-A649-14CDFA86750A}" type="datetimeFigureOut">
              <a:rPr lang="en-US" smtClean="0"/>
              <a:t>11/24/18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F69AA0-E721-8C44-B099-3965E4AB2430}"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2EE216-6875-4A40-A649-14CDFA86750A}" type="datetimeFigureOut">
              <a:rPr lang="en-US" smtClean="0"/>
              <a:t>11/24/18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69AA0-E721-8C44-B099-3965E4AB2430}" type="slidenum">
              <a:rPr lang="en-US" smtClean="0"/>
              <a:t>‹#›</a:t>
            </a:fld>
            <a:endParaRPr lang="en-US"/>
          </a:p>
        </p:txBody>
      </p:sp>
      <p:sp>
        <p:nvSpPr>
          <p:cNvPr id="7" name="Rectangle 6"/>
          <p:cNvSpPr/>
          <p:nvPr userDrawn="1"/>
        </p:nvSpPr>
        <p:spPr>
          <a:xfrm>
            <a:off x="1" y="6587066"/>
            <a:ext cx="2959099" cy="292100"/>
          </a:xfrm>
          <a:prstGeom prst="rect">
            <a:avLst/>
          </a:prstGeom>
          <a:solidFill>
            <a:srgbClr val="54017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b="1" u="none" dirty="0"/>
              <a:t>Northwestern University</a:t>
            </a:r>
            <a:r>
              <a:rPr lang="en-US" sz="1600" b="1" u="none" dirty="0">
                <a:solidFill>
                  <a:srgbClr val="660066"/>
                </a:solidFill>
              </a:rPr>
              <a:t>_</a:t>
            </a:r>
            <a:r>
              <a:rPr lang="en-US" sz="1600" b="1" u="none" dirty="0"/>
              <a:t>   </a:t>
            </a:r>
          </a:p>
        </p:txBody>
      </p:sp>
      <p:sp>
        <p:nvSpPr>
          <p:cNvPr id="8" name="Rectangle 7"/>
          <p:cNvSpPr/>
          <p:nvPr userDrawn="1"/>
        </p:nvSpPr>
        <p:spPr>
          <a:xfrm>
            <a:off x="2959100" y="6587066"/>
            <a:ext cx="6184900" cy="292100"/>
          </a:xfrm>
          <a:prstGeom prst="rect">
            <a:avLst/>
          </a:prstGeom>
          <a:solidFill>
            <a:srgbClr val="8C00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r>
              <a:rPr lang="en-US" sz="1600" b="1" dirty="0"/>
              <a:t>Computational XRF Imaging using Dictionary Learning</a:t>
            </a:r>
            <a:endParaRPr lang="en-US" sz="1600" b="1" u="none" dirty="0"/>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D01606-99D1-5646-95A2-BA7B31442B2F}" type="datetimeFigureOut">
              <a:rPr lang="en-US" smtClean="0">
                <a:solidFill>
                  <a:prstClr val="black">
                    <a:tint val="75000"/>
                  </a:prstClr>
                </a:solidFill>
              </a:rPr>
              <a:pPr/>
              <a:t>11/24/18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68283-941F-FF46-9AF9-71DA8A61E06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61924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gif"/><Relationship Id="rId5" Type="http://schemas.openxmlformats.org/officeDocument/2006/relationships/image" Target="../media/image8.tiff"/><Relationship Id="rId6" Type="http://schemas.openxmlformats.org/officeDocument/2006/relationships/image" Target="../media/image9.tiff"/><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80.png"/><Relationship Id="rId4" Type="http://schemas.openxmlformats.org/officeDocument/2006/relationships/image" Target="../media/image1090.png"/><Relationship Id="rId5" Type="http://schemas.openxmlformats.org/officeDocument/2006/relationships/image" Target="../media/image110.png"/><Relationship Id="rId6" Type="http://schemas.openxmlformats.org/officeDocument/2006/relationships/image" Target="../media/image111.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14.png"/><Relationship Id="rId10" Type="http://schemas.openxmlformats.org/officeDocument/2006/relationships/image" Target="../media/image33.png"/><Relationship Id="rId11"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image" Target="../media/image1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14.xml.rels><?xml version="1.0" encoding="UTF-8" standalone="yes"?>
<Relationships xmlns="http://schemas.openxmlformats.org/package/2006/relationships"><Relationship Id="rId11" Type="http://schemas.openxmlformats.org/officeDocument/2006/relationships/image" Target="../media/image52.png"/><Relationship Id="rId12" Type="http://schemas.openxmlformats.org/officeDocument/2006/relationships/image" Target="../media/image53.png"/><Relationship Id="rId13" Type="http://schemas.openxmlformats.org/officeDocument/2006/relationships/image" Target="../media/image125.png"/><Relationship Id="rId1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1080.png"/><Relationship Id="rId4" Type="http://schemas.openxmlformats.org/officeDocument/2006/relationships/image" Target="../media/image1090.png"/><Relationship Id="rId5" Type="http://schemas.openxmlformats.org/officeDocument/2006/relationships/image" Target="../media/image110.png"/><Relationship Id="rId6" Type="http://schemas.openxmlformats.org/officeDocument/2006/relationships/image" Target="../media/image122.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23.png"/><Relationship Id="rId10"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1080.png"/><Relationship Id="rId5" Type="http://schemas.openxmlformats.org/officeDocument/2006/relationships/image" Target="../media/image1090.png"/><Relationship Id="rId6" Type="http://schemas.openxmlformats.org/officeDocument/2006/relationships/image" Target="../media/image110.png"/><Relationship Id="rId7" Type="http://schemas.openxmlformats.org/officeDocument/2006/relationships/image" Target="../media/image128.png"/><Relationship Id="rId8" Type="http://schemas.openxmlformats.org/officeDocument/2006/relationships/image" Target="../media/image38.png"/><Relationship Id="rId9" Type="http://schemas.openxmlformats.org/officeDocument/2006/relationships/image" Target="../media/image130.png"/><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16.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39.tiff"/><Relationship Id="rId5" Type="http://schemas.openxmlformats.org/officeDocument/2006/relationships/image" Target="../media/image40.emf"/><Relationship Id="rId6" Type="http://schemas.openxmlformats.org/officeDocument/2006/relationships/image" Target="../media/image134.png"/><Relationship Id="rId7"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1" Type="http://schemas.openxmlformats.org/officeDocument/2006/relationships/image" Target="../media/image61.png"/><Relationship Id="rId12" Type="http://schemas.openxmlformats.org/officeDocument/2006/relationships/image" Target="../media/image36.png"/><Relationship Id="rId15" Type="http://schemas.openxmlformats.org/officeDocument/2006/relationships/image" Target="../media/image138.png"/><Relationship Id="rId16" Type="http://schemas.openxmlformats.org/officeDocument/2006/relationships/image" Target="../media/image139.png"/><Relationship Id="rId17" Type="http://schemas.openxmlformats.org/officeDocument/2006/relationships/image" Target="../media/image62.png"/><Relationship Id="rId18"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1080.png"/><Relationship Id="rId4" Type="http://schemas.openxmlformats.org/officeDocument/2006/relationships/image" Target="../media/image1090.png"/><Relationship Id="rId5" Type="http://schemas.openxmlformats.org/officeDocument/2006/relationships/image" Target="../media/image110.png"/><Relationship Id="rId6" Type="http://schemas.openxmlformats.org/officeDocument/2006/relationships/image" Target="../media/image122.png"/><Relationship Id="rId7" Type="http://schemas.openxmlformats.org/officeDocument/2006/relationships/image" Target="../media/image112.png"/><Relationship Id="rId8" Type="http://schemas.openxmlformats.org/officeDocument/2006/relationships/image" Target="../media/image113.png"/><Relationship Id="rId9" Type="http://schemas.openxmlformats.org/officeDocument/2006/relationships/image" Target="../media/image123.png"/><Relationship Id="rId10"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44.emf"/><Relationship Id="rId4"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39.tiff"/><Relationship Id="rId5" Type="http://schemas.openxmlformats.org/officeDocument/2006/relationships/image" Target="../media/image132.png"/><Relationship Id="rId6" Type="http://schemas.openxmlformats.org/officeDocument/2006/relationships/image" Target="../media/image134.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0.tiff"/><Relationship Id="rId4" Type="http://schemas.openxmlformats.org/officeDocument/2006/relationships/hyperlink" Target="https://dl.dropboxusercontent.com/u/1771984/BrynMawr/css.html" TargetMode="External"/><Relationship Id="rId5" Type="http://schemas.openxmlformats.org/officeDocument/2006/relationships/image" Target="../media/image11.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emf"/></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jpeg"/><Relationship Id="rId5" Type="http://schemas.openxmlformats.org/officeDocument/2006/relationships/image" Target="../media/image49.tiff"/><Relationship Id="rId6" Type="http://schemas.openxmlformats.org/officeDocument/2006/relationships/image" Target="../media/image50.png"/><Relationship Id="rId10" Type="http://schemas.openxmlformats.org/officeDocument/2006/relationships/image" Target="../media/image110.png"/><Relationship Id="rId8" Type="http://schemas.openxmlformats.org/officeDocument/2006/relationships/image" Target="../media/image1080.png"/><Relationship Id="rId9" Type="http://schemas.openxmlformats.org/officeDocument/2006/relationships/image" Target="../media/image1090.png"/><Relationship Id="rId11"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20" Type="http://schemas.openxmlformats.org/officeDocument/2006/relationships/image" Target="../media/image80.png"/><Relationship Id="rId21" Type="http://schemas.openxmlformats.org/officeDocument/2006/relationships/image" Target="../media/image81.png"/><Relationship Id="rId22" Type="http://schemas.openxmlformats.org/officeDocument/2006/relationships/image" Target="../media/image82.png"/><Relationship Id="rId23" Type="http://schemas.openxmlformats.org/officeDocument/2006/relationships/image" Target="../media/image83.png"/><Relationship Id="rId24" Type="http://schemas.openxmlformats.org/officeDocument/2006/relationships/image" Target="../media/image57.tiff"/><Relationship Id="rId25" Type="http://schemas.openxmlformats.org/officeDocument/2006/relationships/image" Target="../media/image84.png"/><Relationship Id="rId26" Type="http://schemas.openxmlformats.org/officeDocument/2006/relationships/image" Target="../media/image85.png"/><Relationship Id="rId10" Type="http://schemas.openxmlformats.org/officeDocument/2006/relationships/image" Target="../media/image720.png"/><Relationship Id="rId11" Type="http://schemas.openxmlformats.org/officeDocument/2006/relationships/image" Target="../media/image123.png"/><Relationship Id="rId12" Type="http://schemas.openxmlformats.org/officeDocument/2006/relationships/image" Target="../media/image54.png"/><Relationship Id="rId13" Type="http://schemas.openxmlformats.org/officeDocument/2006/relationships/image" Target="../media/image73.png"/><Relationship Id="rId14" Type="http://schemas.openxmlformats.org/officeDocument/2006/relationships/image" Target="../media/image55.png"/><Relationship Id="rId15" Type="http://schemas.openxmlformats.org/officeDocument/2006/relationships/image" Target="../media/image75.png"/><Relationship Id="rId16" Type="http://schemas.openxmlformats.org/officeDocument/2006/relationships/image" Target="../media/image76.png"/><Relationship Id="rId17" Type="http://schemas.openxmlformats.org/officeDocument/2006/relationships/image" Target="../media/image56.png"/><Relationship Id="rId18" Type="http://schemas.openxmlformats.org/officeDocument/2006/relationships/image" Target="../media/image78.png"/><Relationship Id="rId19"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660.png"/><Relationship Id="rId4" Type="http://schemas.openxmlformats.org/officeDocument/2006/relationships/image" Target="../media/image67.png"/><Relationship Id="rId5" Type="http://schemas.openxmlformats.org/officeDocument/2006/relationships/image" Target="../media/image110.png"/><Relationship Id="rId6" Type="http://schemas.openxmlformats.org/officeDocument/2006/relationships/image" Target="../media/image680.png"/><Relationship Id="rId9" Type="http://schemas.openxmlformats.org/officeDocument/2006/relationships/image" Target="../media/image710.png"/></Relationships>
</file>

<file path=ppt/slides/_rels/slide23.xml.rels><?xml version="1.0" encoding="UTF-8" standalone="yes"?>
<Relationships xmlns="http://schemas.openxmlformats.org/package/2006/relationships"><Relationship Id="rId5" Type="http://schemas.openxmlformats.org/officeDocument/2006/relationships/image" Target="../media/image132.png"/><Relationship Id="rId6" Type="http://schemas.openxmlformats.org/officeDocument/2006/relationships/image" Target="../media/image134.png"/><Relationship Id="rId7" Type="http://schemas.openxmlformats.org/officeDocument/2006/relationships/image" Target="../media/image58.emf"/><Relationship Id="rId1" Type="http://schemas.openxmlformats.org/officeDocument/2006/relationships/slideLayout" Target="../slideLayouts/slideLayout1.xml"/><Relationship Id="rId2" Type="http://schemas.openxmlformats.org/officeDocument/2006/relationships/image" Target="../media/image39.tiff"/></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25.xml.rels><?xml version="1.0" encoding="UTF-8" standalone="yes"?>
<Relationships xmlns="http://schemas.openxmlformats.org/package/2006/relationships"><Relationship Id="rId11" Type="http://schemas.openxmlformats.org/officeDocument/2006/relationships/image" Target="../media/image71.jpeg"/><Relationship Id="rId12" Type="http://schemas.openxmlformats.org/officeDocument/2006/relationships/image" Target="../media/image72.jpeg"/><Relationship Id="rId13" Type="http://schemas.openxmlformats.org/officeDocument/2006/relationships/image" Target="../media/image73.jpeg"/><Relationship Id="rId14" Type="http://schemas.openxmlformats.org/officeDocument/2006/relationships/image" Target="../media/image74.jpeg"/><Relationship Id="rId15"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7.xml.rels><?xml version="1.0" encoding="UTF-8" standalone="yes"?>
<Relationships xmlns="http://schemas.openxmlformats.org/package/2006/relationships"><Relationship Id="rId11" Type="http://schemas.openxmlformats.org/officeDocument/2006/relationships/image" Target="../media/image92.png"/><Relationship Id="rId12" Type="http://schemas.openxmlformats.org/officeDocument/2006/relationships/image" Target="../media/image93.png"/><Relationship Id="rId13" Type="http://schemas.openxmlformats.org/officeDocument/2006/relationships/image" Target="../media/image94.png"/><Relationship Id="rId14" Type="http://schemas.openxmlformats.org/officeDocument/2006/relationships/image" Target="../media/image95.pn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7.png"/><Relationship Id="rId4" Type="http://schemas.openxmlformats.org/officeDocument/2006/relationships/image" Target="../media/image86.png"/><Relationship Id="rId5" Type="http://schemas.openxmlformats.org/officeDocument/2006/relationships/image" Target="../media/image87.png"/><Relationship Id="rId6" Type="http://schemas.openxmlformats.org/officeDocument/2006/relationships/image" Target="../media/image88.png"/><Relationship Id="rId7" Type="http://schemas.openxmlformats.org/officeDocument/2006/relationships/image" Target="../media/image89.png"/><Relationship Id="rId8" Type="http://schemas.openxmlformats.org/officeDocument/2006/relationships/image" Target="../media/image90.png"/><Relationship Id="rId9" Type="http://schemas.openxmlformats.org/officeDocument/2006/relationships/image" Target="../media/image69.png"/><Relationship Id="rId10" Type="http://schemas.openxmlformats.org/officeDocument/2006/relationships/image" Target="../media/image91.png"/></Relationships>
</file>

<file path=ppt/slides/_rels/slide28.xml.rels><?xml version="1.0" encoding="UTF-8" standalone="yes"?>
<Relationships xmlns="http://schemas.openxmlformats.org/package/2006/relationships"><Relationship Id="rId9" Type="http://schemas.openxmlformats.org/officeDocument/2006/relationships/image" Target="../media/image97.png"/><Relationship Id="rId20" Type="http://schemas.openxmlformats.org/officeDocument/2006/relationships/image" Target="../media/image143.png"/><Relationship Id="rId21" Type="http://schemas.openxmlformats.org/officeDocument/2006/relationships/image" Target="../media/image730.png"/><Relationship Id="rId22" Type="http://schemas.openxmlformats.org/officeDocument/2006/relationships/image" Target="../media/image144.png"/><Relationship Id="rId23" Type="http://schemas.openxmlformats.org/officeDocument/2006/relationships/image" Target="../media/image145.png"/><Relationship Id="rId10" Type="http://schemas.openxmlformats.org/officeDocument/2006/relationships/image" Target="../media/image127.png"/><Relationship Id="rId11" Type="http://schemas.openxmlformats.org/officeDocument/2006/relationships/image" Target="../media/image129.png"/><Relationship Id="rId12" Type="http://schemas.openxmlformats.org/officeDocument/2006/relationships/image" Target="../media/image131.png"/><Relationship Id="rId13" Type="http://schemas.openxmlformats.org/officeDocument/2006/relationships/image" Target="../media/image98.tiff"/><Relationship Id="rId14" Type="http://schemas.openxmlformats.org/officeDocument/2006/relationships/image" Target="../media/image660.png"/><Relationship Id="rId15" Type="http://schemas.openxmlformats.org/officeDocument/2006/relationships/image" Target="../media/image133.png"/><Relationship Id="rId16" Type="http://schemas.openxmlformats.org/officeDocument/2006/relationships/image" Target="../media/image140.png"/><Relationship Id="rId17" Type="http://schemas.openxmlformats.org/officeDocument/2006/relationships/image" Target="../media/image82.png"/><Relationship Id="rId18" Type="http://schemas.openxmlformats.org/officeDocument/2006/relationships/image" Target="../media/image83.png"/><Relationship Id="rId19"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6.png"/><Relationship Id="rId4" Type="http://schemas.openxmlformats.org/officeDocument/2006/relationships/image" Target="../media/image1150.png"/><Relationship Id="rId5" Type="http://schemas.openxmlformats.org/officeDocument/2006/relationships/image" Target="../media/image120.png"/><Relationship Id="rId6" Type="http://schemas.openxmlformats.org/officeDocument/2006/relationships/image" Target="../media/image110.png"/><Relationship Id="rId7" Type="http://schemas.openxmlformats.org/officeDocument/2006/relationships/image" Target="../media/image121.png"/><Relationship Id="rId8" Type="http://schemas.openxmlformats.org/officeDocument/2006/relationships/image" Target="../media/image126.png"/></Relationships>
</file>

<file path=ppt/slides/_rels/slide29.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5" Type="http://schemas.openxmlformats.org/officeDocument/2006/relationships/image" Target="../media/image137.png"/><Relationship Id="rId6" Type="http://schemas.openxmlformats.org/officeDocument/2006/relationships/image" Target="../media/image146.png"/><Relationship Id="rId7" Type="http://schemas.openxmlformats.org/officeDocument/2006/relationships/image" Target="../media/image147.png"/><Relationship Id="rId8" Type="http://schemas.openxmlformats.org/officeDocument/2006/relationships/image" Target="../media/image148.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100.emf"/><Relationship Id="rId4" Type="http://schemas.openxmlformats.org/officeDocument/2006/relationships/image" Target="../media/image101.emf"/><Relationship Id="rId5" Type="http://schemas.openxmlformats.org/officeDocument/2006/relationships/image" Target="../media/image102.emf"/><Relationship Id="rId6" Type="http://schemas.openxmlformats.org/officeDocument/2006/relationships/image" Target="../media/image103.emf"/><Relationship Id="rId1" Type="http://schemas.openxmlformats.org/officeDocument/2006/relationships/slideLayout" Target="../slideLayouts/slideLayout2.xml"/><Relationship Id="rId2" Type="http://schemas.openxmlformats.org/officeDocument/2006/relationships/image" Target="../media/image99.emf"/></Relationships>
</file>

<file path=ppt/slides/_rels/slide31.xml.rels><?xml version="1.0" encoding="UTF-8" standalone="yes"?>
<Relationships xmlns="http://schemas.openxmlformats.org/package/2006/relationships"><Relationship Id="rId3" Type="http://schemas.openxmlformats.org/officeDocument/2006/relationships/image" Target="../media/image105.emf"/><Relationship Id="rId4" Type="http://schemas.openxmlformats.org/officeDocument/2006/relationships/image" Target="../media/image106.emf"/><Relationship Id="rId1" Type="http://schemas.openxmlformats.org/officeDocument/2006/relationships/slideLayout" Target="../slideLayouts/slideLayout2.xml"/><Relationship Id="rId2" Type="http://schemas.openxmlformats.org/officeDocument/2006/relationships/image" Target="../media/image104.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07.emf"/><Relationship Id="rId5" Type="http://schemas.openxmlformats.org/officeDocument/2006/relationships/oleObject" Target="../embeddings/oleObject2.bin"/><Relationship Id="rId6" Type="http://schemas.openxmlformats.org/officeDocument/2006/relationships/image" Target="../media/image108.emf"/><Relationship Id="rId7" Type="http://schemas.openxmlformats.org/officeDocument/2006/relationships/oleObject" Target="../embeddings/oleObject3.bin"/><Relationship Id="rId8" Type="http://schemas.openxmlformats.org/officeDocument/2006/relationships/image" Target="../media/image109.emf"/><Relationship Id="rId9" Type="http://schemas.openxmlformats.org/officeDocument/2006/relationships/oleObject" Target="../embeddings/oleObject4.bin"/><Relationship Id="rId10" Type="http://schemas.openxmlformats.org/officeDocument/2006/relationships/image" Target="../media/image110.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1.tiff"/><Relationship Id="rId4" Type="http://schemas.openxmlformats.org/officeDocument/2006/relationships/image" Target="../media/image115.png"/><Relationship Id="rId5" Type="http://schemas.openxmlformats.org/officeDocument/2006/relationships/oleObject" Target="../embeddings/oleObject5.bin"/><Relationship Id="rId6" Type="http://schemas.openxmlformats.org/officeDocument/2006/relationships/image" Target="../media/image110.emf"/><Relationship Id="rId7" Type="http://schemas.openxmlformats.org/officeDocument/2006/relationships/image" Target="../media/image116.jpe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6"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tiff"/><Relationship Id="rId5" Type="http://schemas.openxmlformats.org/officeDocument/2006/relationships/image" Target="../media/image30.png"/><Relationship Id="rId6" Type="http://schemas.openxmlformats.org/officeDocument/2006/relationships/image" Target="../media/image3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alphaModFix amt="50000"/>
            <a:extLst>
              <a:ext uri="{28A0092B-C50C-407E-A947-70E740481C1C}">
                <a14:useLocalDpi xmlns:a14="http://schemas.microsoft.com/office/drawing/2010/main"/>
              </a:ext>
            </a:extLst>
          </a:blip>
          <a:srcRect/>
          <a:stretch>
            <a:fillRect/>
          </a:stretch>
        </p:blipFill>
        <p:spPr bwMode="auto">
          <a:xfrm>
            <a:off x="0" y="0"/>
            <a:ext cx="9144000" cy="7207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13"/>
          <p:cNvSpPr/>
          <p:nvPr/>
        </p:nvSpPr>
        <p:spPr>
          <a:xfrm>
            <a:off x="0" y="4457700"/>
            <a:ext cx="9144000" cy="24003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ctrTitle"/>
          </p:nvPr>
        </p:nvSpPr>
        <p:spPr>
          <a:xfrm>
            <a:off x="0" y="0"/>
            <a:ext cx="9144000" cy="2026402"/>
          </a:xfrm>
        </p:spPr>
        <p:txBody>
          <a:bodyPr>
            <a:normAutofit/>
          </a:bodyPr>
          <a:lstStyle/>
          <a:p>
            <a:r>
              <a:rPr lang="en-US" sz="3400" b="1" dirty="0"/>
              <a:t>Computational X-Ray Fluorescence (XRF) Imaging using Dictionary Learning</a:t>
            </a:r>
          </a:p>
        </p:txBody>
      </p:sp>
      <p:sp>
        <p:nvSpPr>
          <p:cNvPr id="6" name="TextBox 5"/>
          <p:cNvSpPr txBox="1"/>
          <p:nvPr/>
        </p:nvSpPr>
        <p:spPr>
          <a:xfrm>
            <a:off x="576725" y="2318721"/>
            <a:ext cx="7957574" cy="1846659"/>
          </a:xfrm>
          <a:prstGeom prst="rect">
            <a:avLst/>
          </a:prstGeom>
          <a:noFill/>
        </p:spPr>
        <p:txBody>
          <a:bodyPr wrap="square" rtlCol="0">
            <a:spAutoFit/>
          </a:bodyPr>
          <a:lstStyle/>
          <a:p>
            <a:pPr algn="ctr"/>
            <a:r>
              <a:rPr lang="en-US" sz="2400" dirty="0" err="1">
                <a:solidFill>
                  <a:prstClr val="black"/>
                </a:solidFill>
                <a:latin typeface="Century Gothic"/>
                <a:cs typeface="Century Gothic"/>
              </a:rPr>
              <a:t>Qiqin</a:t>
            </a:r>
            <a:r>
              <a:rPr lang="en-US" sz="2400">
                <a:solidFill>
                  <a:prstClr val="black"/>
                </a:solidFill>
                <a:latin typeface="Century Gothic"/>
                <a:cs typeface="Century Gothic"/>
              </a:rPr>
              <a:t> Dai</a:t>
            </a:r>
            <a:r>
              <a:rPr lang="en-US" sz="2400" baseline="30000">
                <a:solidFill>
                  <a:prstClr val="black"/>
                </a:solidFill>
                <a:latin typeface="Century Gothic"/>
                <a:cs typeface="Century Gothic"/>
              </a:rPr>
              <a:t>1</a:t>
            </a:r>
            <a:r>
              <a:rPr lang="en-US" sz="2400">
                <a:solidFill>
                  <a:prstClr val="black"/>
                </a:solidFill>
                <a:latin typeface="Century Gothic"/>
                <a:cs typeface="Century Gothic"/>
              </a:rPr>
              <a:t>, Emeline</a:t>
            </a:r>
            <a:r>
              <a:rPr lang="en-US" sz="2400" dirty="0">
                <a:solidFill>
                  <a:prstClr val="black"/>
                </a:solidFill>
                <a:latin typeface="Century Gothic"/>
                <a:cs typeface="Century Gothic"/>
              </a:rPr>
              <a:t> Pouyet</a:t>
            </a:r>
            <a:r>
              <a:rPr lang="en-US" sz="2400" baseline="30000" dirty="0">
                <a:solidFill>
                  <a:prstClr val="black"/>
                </a:solidFill>
                <a:latin typeface="Century Gothic"/>
                <a:cs typeface="Century Gothic"/>
              </a:rPr>
              <a:t>2</a:t>
            </a:r>
            <a:r>
              <a:rPr lang="en-US" sz="2400" dirty="0">
                <a:solidFill>
                  <a:prstClr val="black"/>
                </a:solidFill>
                <a:latin typeface="Century Gothic"/>
                <a:cs typeface="Century Gothic"/>
              </a:rPr>
              <a:t>, Oliver Cossairt</a:t>
            </a:r>
            <a:r>
              <a:rPr lang="en-US" sz="2400" baseline="30000" dirty="0">
                <a:solidFill>
                  <a:prstClr val="black"/>
                </a:solidFill>
                <a:latin typeface="Century Gothic"/>
                <a:cs typeface="Century Gothic"/>
              </a:rPr>
              <a:t>1</a:t>
            </a:r>
            <a:r>
              <a:rPr lang="en-US" sz="2400" dirty="0">
                <a:solidFill>
                  <a:prstClr val="black"/>
                </a:solidFill>
                <a:latin typeface="Century Gothic"/>
                <a:cs typeface="Century Gothic"/>
              </a:rPr>
              <a:t>, </a:t>
            </a:r>
          </a:p>
          <a:p>
            <a:pPr algn="ctr"/>
            <a:r>
              <a:rPr lang="en-US" sz="2400" dirty="0">
                <a:solidFill>
                  <a:prstClr val="black"/>
                </a:solidFill>
                <a:latin typeface="Century Gothic"/>
                <a:cs typeface="Century Gothic"/>
              </a:rPr>
              <a:t>Marc Walton</a:t>
            </a:r>
            <a:r>
              <a:rPr lang="en-US" sz="2400" baseline="30000" dirty="0">
                <a:solidFill>
                  <a:prstClr val="black"/>
                </a:solidFill>
                <a:latin typeface="Century Gothic"/>
                <a:cs typeface="Century Gothic"/>
              </a:rPr>
              <a:t>2</a:t>
            </a:r>
            <a:r>
              <a:rPr lang="en-US" sz="2400" dirty="0">
                <a:solidFill>
                  <a:prstClr val="black"/>
                </a:solidFill>
                <a:latin typeface="Century Gothic"/>
                <a:cs typeface="Century Gothic"/>
              </a:rPr>
              <a:t>, </a:t>
            </a:r>
            <a:r>
              <a:rPr lang="en-US" sz="2400" dirty="0" err="1">
                <a:solidFill>
                  <a:prstClr val="black"/>
                </a:solidFill>
                <a:latin typeface="Century Gothic"/>
                <a:cs typeface="Century Gothic"/>
              </a:rPr>
              <a:t>Aggelos</a:t>
            </a:r>
            <a:r>
              <a:rPr lang="en-US" sz="2400" dirty="0">
                <a:solidFill>
                  <a:prstClr val="black"/>
                </a:solidFill>
                <a:latin typeface="Century Gothic"/>
                <a:cs typeface="Century Gothic"/>
              </a:rPr>
              <a:t> Katsaggelos</a:t>
            </a:r>
            <a:r>
              <a:rPr lang="en-US" sz="2400" baseline="30000" dirty="0">
                <a:solidFill>
                  <a:prstClr val="black"/>
                </a:solidFill>
                <a:latin typeface="Century Gothic"/>
                <a:cs typeface="Century Gothic"/>
              </a:rPr>
              <a:t>1</a:t>
            </a:r>
            <a:r>
              <a:rPr lang="en-US" sz="2400" dirty="0">
                <a:solidFill>
                  <a:prstClr val="black"/>
                </a:solidFill>
                <a:latin typeface="Century Gothic"/>
                <a:cs typeface="Century Gothic"/>
              </a:rPr>
              <a:t>, </a:t>
            </a:r>
          </a:p>
          <a:p>
            <a:pPr algn="ctr"/>
            <a:r>
              <a:rPr lang="en-US" sz="2400" dirty="0">
                <a:solidFill>
                  <a:prstClr val="black"/>
                </a:solidFill>
                <a:latin typeface="Century Gothic"/>
                <a:cs typeface="Century Gothic"/>
              </a:rPr>
              <a:t>Francesca Casasdio</a:t>
            </a:r>
            <a:r>
              <a:rPr lang="en-US" sz="2400" baseline="30000" dirty="0">
                <a:solidFill>
                  <a:prstClr val="black"/>
                </a:solidFill>
                <a:latin typeface="Century Gothic"/>
                <a:cs typeface="Century Gothic"/>
              </a:rPr>
              <a:t>2</a:t>
            </a:r>
            <a:endParaRPr lang="en-US" sz="2400" dirty="0">
              <a:solidFill>
                <a:prstClr val="black"/>
              </a:solidFill>
              <a:latin typeface="Century Gothic"/>
              <a:cs typeface="Century Gothic"/>
            </a:endParaRPr>
          </a:p>
          <a:p>
            <a:pPr algn="ctr"/>
            <a:endParaRPr lang="en-US" sz="2400" dirty="0">
              <a:solidFill>
                <a:prstClr val="black"/>
              </a:solidFill>
              <a:latin typeface="Century Gothic"/>
              <a:cs typeface="Century Gothic"/>
            </a:endParaRPr>
          </a:p>
          <a:p>
            <a:pPr algn="ctr"/>
            <a:r>
              <a:rPr lang="en-US" baseline="30000" dirty="0">
                <a:solidFill>
                  <a:prstClr val="black"/>
                </a:solidFill>
                <a:latin typeface="Century Gothic"/>
                <a:cs typeface="Century Gothic"/>
              </a:rPr>
              <a:t>1</a:t>
            </a:r>
            <a:r>
              <a:rPr lang="en-US" dirty="0">
                <a:solidFill>
                  <a:prstClr val="black"/>
                </a:solidFill>
                <a:latin typeface="Century Gothic"/>
                <a:cs typeface="Century Gothic"/>
              </a:rPr>
              <a:t>Northwestern University, </a:t>
            </a:r>
            <a:r>
              <a:rPr lang="en-US" baseline="30000" dirty="0">
                <a:solidFill>
                  <a:prstClr val="black"/>
                </a:solidFill>
                <a:latin typeface="Century Gothic"/>
                <a:cs typeface="Century Gothic"/>
              </a:rPr>
              <a:t>2</a:t>
            </a:r>
            <a:r>
              <a:rPr lang="en-US" dirty="0">
                <a:solidFill>
                  <a:prstClr val="black"/>
                </a:solidFill>
                <a:latin typeface="Century Gothic"/>
                <a:cs typeface="Century Gothic"/>
              </a:rPr>
              <a:t>NU-ACCESS</a:t>
            </a:r>
          </a:p>
        </p:txBody>
      </p:sp>
      <p:grpSp>
        <p:nvGrpSpPr>
          <p:cNvPr id="3" name="Group 2"/>
          <p:cNvGrpSpPr/>
          <p:nvPr/>
        </p:nvGrpSpPr>
        <p:grpSpPr>
          <a:xfrm>
            <a:off x="457200" y="1925920"/>
            <a:ext cx="8229600" cy="0"/>
            <a:chOff x="457200" y="1982296"/>
            <a:chExt cx="8229600" cy="0"/>
          </a:xfrm>
        </p:grpSpPr>
        <p:cxnSp>
          <p:nvCxnSpPr>
            <p:cNvPr id="5" name="Straight Connector 4"/>
            <p:cNvCxnSpPr/>
            <p:nvPr/>
          </p:nvCxnSpPr>
          <p:spPr>
            <a:xfrm>
              <a:off x="457200" y="1982296"/>
              <a:ext cx="2770437" cy="0"/>
            </a:xfrm>
            <a:prstGeom prst="line">
              <a:avLst/>
            </a:prstGeom>
            <a:ln w="76200" cmpd="sng">
              <a:solidFill>
                <a:srgbClr val="1B8CC2"/>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227637" y="1982296"/>
              <a:ext cx="2738219" cy="0"/>
            </a:xfrm>
            <a:prstGeom prst="line">
              <a:avLst/>
            </a:prstGeom>
            <a:ln w="76200" cmpd="sng">
              <a:solidFill>
                <a:srgbClr val="FC005C"/>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965856" y="1982296"/>
              <a:ext cx="2720944" cy="0"/>
            </a:xfrm>
            <a:prstGeom prst="line">
              <a:avLst/>
            </a:prstGeom>
            <a:ln w="76200" cmpd="sng">
              <a:solidFill>
                <a:srgbClr val="FEAB2F"/>
              </a:solidFill>
            </a:ln>
            <a:effectLst/>
          </p:spPr>
          <p:style>
            <a:lnRef idx="2">
              <a:schemeClr val="accent1"/>
            </a:lnRef>
            <a:fillRef idx="0">
              <a:schemeClr val="accent1"/>
            </a:fillRef>
            <a:effectRef idx="1">
              <a:schemeClr val="accent1"/>
            </a:effectRef>
            <a:fontRef idx="minor">
              <a:schemeClr val="tx1"/>
            </a:fontRef>
          </p:style>
        </p:cxnSp>
      </p:grpSp>
      <p:pic>
        <p:nvPicPr>
          <p:cNvPr id="11" name="Picture 10" descr="ppt_logo.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85522" y="4734717"/>
            <a:ext cx="2550490" cy="999004"/>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0883" y="4786869"/>
            <a:ext cx="1275435" cy="782267"/>
          </a:xfrm>
          <a:prstGeom prst="rect">
            <a:avLst/>
          </a:prstGeom>
        </p:spPr>
      </p:pic>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892928" y="5898305"/>
            <a:ext cx="1831395" cy="720911"/>
          </a:xfrm>
          <a:prstGeom prst="rect">
            <a:avLst/>
          </a:prstGeom>
        </p:spPr>
      </p:pic>
    </p:spTree>
    <p:extLst>
      <p:ext uri="{BB962C8B-B14F-4D97-AF65-F5344CB8AC3E}">
        <p14:creationId xmlns:p14="http://schemas.microsoft.com/office/powerpoint/2010/main" val="1890116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06"/>
            <a:ext cx="8229600" cy="1143000"/>
          </a:xfrm>
        </p:spPr>
        <p:txBody>
          <a:bodyPr>
            <a:normAutofit/>
          </a:bodyPr>
          <a:lstStyle/>
          <a:p>
            <a:r>
              <a:rPr lang="en-US" sz="3600" dirty="0"/>
              <a:t>How can we make scanning Faster?</a:t>
            </a:r>
          </a:p>
        </p:txBody>
      </p:sp>
      <p:grpSp>
        <p:nvGrpSpPr>
          <p:cNvPr id="35" name="Group 34"/>
          <p:cNvGrpSpPr/>
          <p:nvPr/>
        </p:nvGrpSpPr>
        <p:grpSpPr>
          <a:xfrm>
            <a:off x="291755" y="1786968"/>
            <a:ext cx="2331469" cy="2321841"/>
            <a:chOff x="1326130" y="2149460"/>
            <a:chExt cx="2331469" cy="2321841"/>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8" name="Straight Arrow Connector 7"/>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735656" y="4101314"/>
                  <a:ext cx="238090" cy="287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𝑤</m:t>
                        </m:r>
                      </m:oMath>
                    </m:oMathPara>
                  </a14:m>
                  <a:endParaRPr lang="en-US"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3"/>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26130" y="2880329"/>
                  <a:ext cx="191431" cy="287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h</m:t>
                        </m:r>
                      </m:oMath>
                    </m:oMathPara>
                  </a14:m>
                  <a:endParaRPr lang="en-US"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4"/>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015839" y="4183554"/>
                  <a:ext cx="217509" cy="287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𝐵</m:t>
                        </m:r>
                      </m:oMath>
                    </m:oMathPara>
                  </a14:m>
                  <a:endParaRPr lang="en-US"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2741958" y="2718972"/>
                <a:ext cx="1598451"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h</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𝑤</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𝐵</m:t>
                          </m:r>
                        </m:sup>
                      </m:sSup>
                    </m:oMath>
                  </m:oMathPara>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741958" y="2718972"/>
                <a:ext cx="1598451" cy="375872"/>
              </a:xfrm>
              <a:prstGeom prst="rect">
                <a:avLst/>
              </a:prstGeom>
              <a:blipFill rotWithShape="0">
                <a:blip r:embed="rId6"/>
                <a:stretch>
                  <a:fillRect l="-3817" t="-3226" r="-763"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210054" y="2788006"/>
                <a:ext cx="1802481" cy="379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𝑥𝑟𝑓</m:t>
                          </m:r>
                        </m:sup>
                      </m:sSup>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𝐵</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𝑁</m:t>
                          </m:r>
                        </m:sup>
                      </m:sSup>
                    </m:oMath>
                  </m:oMathPara>
                </a14:m>
                <a:endParaRPr lang="en-US" sz="2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7210054" y="2788006"/>
                <a:ext cx="1802481" cy="379527"/>
              </a:xfrm>
              <a:prstGeom prst="rect">
                <a:avLst/>
              </a:prstGeom>
              <a:blipFill rotWithShape="0">
                <a:blip r:embed="rId7"/>
                <a:stretch>
                  <a:fillRect l="-3390" t="-3175" r="-1017" b="-4762"/>
                </a:stretch>
              </a:blipFill>
            </p:spPr>
            <p:txBody>
              <a:bodyPr/>
              <a:lstStyle/>
              <a:p>
                <a:r>
                  <a:rPr lang="en-US">
                    <a:noFill/>
                  </a:rPr>
                  <a:t> </a:t>
                </a:r>
              </a:p>
            </p:txBody>
          </p:sp>
        </mc:Fallback>
      </mc:AlternateContent>
      <p:grpSp>
        <p:nvGrpSpPr>
          <p:cNvPr id="36" name="Group 35"/>
          <p:cNvGrpSpPr/>
          <p:nvPr/>
        </p:nvGrpSpPr>
        <p:grpSpPr>
          <a:xfrm>
            <a:off x="4580945" y="1661322"/>
            <a:ext cx="2605334" cy="2950016"/>
            <a:chOff x="4544820" y="1508981"/>
            <a:chExt cx="3046450" cy="3449491"/>
          </a:xfrm>
        </p:grpSpPr>
        <p:cxnSp>
          <p:nvCxnSpPr>
            <p:cNvPr id="23" name="Straight Arrow Connector 22"/>
            <p:cNvCxnSpPr/>
            <p:nvPr/>
          </p:nvCxnSpPr>
          <p:spPr>
            <a:xfrm flipV="1">
              <a:off x="4930648" y="4471301"/>
              <a:ext cx="2506732" cy="1270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33163" y="2357246"/>
              <a:ext cx="0" cy="193696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4544820" y="2960414"/>
                  <a:ext cx="279179"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𝐵</m:t>
                        </m:r>
                      </m:oMath>
                    </m:oMathPara>
                  </a14:m>
                  <a:endParaRPr lang="en-US" sz="2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544820" y="2960414"/>
                  <a:ext cx="279179" cy="369332"/>
                </a:xfrm>
                <a:prstGeom prst="rect">
                  <a:avLst/>
                </a:prstGeom>
                <a:blipFill rotWithShape="0">
                  <a:blip r:embed="rId8"/>
                  <a:stretch>
                    <a:fillRect l="-37500" r="-30000"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904837" y="4526607"/>
                  <a:ext cx="353663" cy="4318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𝑁</m:t>
                        </m:r>
                      </m:oMath>
                    </m:oMathPara>
                  </a14:m>
                  <a:endParaRPr lang="en-US" sz="2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904837" y="4526607"/>
                  <a:ext cx="353663" cy="431865"/>
                </a:xfrm>
                <a:prstGeom prst="rect">
                  <a:avLst/>
                </a:prstGeom>
                <a:blipFill rotWithShape="0">
                  <a:blip r:embed="rId9"/>
                  <a:stretch>
                    <a:fillRect l="-22000" r="-20000" b="-6667"/>
                  </a:stretch>
                </a:blipFill>
              </p:spPr>
              <p:txBody>
                <a:bodyPr/>
                <a:lstStyle/>
                <a:p>
                  <a:r>
                    <a:rPr lang="en-US">
                      <a:noFill/>
                    </a:rPr>
                    <a:t> </a:t>
                  </a:r>
                </a:p>
              </p:txBody>
            </p:sp>
          </mc:Fallback>
        </mc:AlternateContent>
        <p:pic>
          <p:nvPicPr>
            <p:cNvPr id="17" name="Picture 16" descr="Screen Shot 2016-02-05 at 10.56.44 AM.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39965" y="2320061"/>
              <a:ext cx="2497417" cy="1974149"/>
            </a:xfrm>
            <a:prstGeom prst="rect">
              <a:avLst/>
            </a:prstGeom>
          </p:spPr>
        </p:pic>
        <p:sp>
          <p:nvSpPr>
            <p:cNvPr id="18" name="TextBox 17"/>
            <p:cNvSpPr txBox="1"/>
            <p:nvPr/>
          </p:nvSpPr>
          <p:spPr>
            <a:xfrm rot="18374190">
              <a:off x="4811387" y="1807509"/>
              <a:ext cx="713657" cy="307777"/>
            </a:xfrm>
            <a:prstGeom prst="rect">
              <a:avLst/>
            </a:prstGeom>
            <a:noFill/>
          </p:spPr>
          <p:txBody>
            <a:bodyPr wrap="none" rtlCol="0">
              <a:spAutoFit/>
            </a:bodyPr>
            <a:lstStyle/>
            <a:p>
              <a:r>
                <a:rPr lang="en-US" sz="1400" dirty="0"/>
                <a:t>Carbon</a:t>
              </a:r>
            </a:p>
          </p:txBody>
        </p:sp>
        <p:sp>
          <p:nvSpPr>
            <p:cNvPr id="19" name="TextBox 18"/>
            <p:cNvSpPr txBox="1"/>
            <p:nvPr/>
          </p:nvSpPr>
          <p:spPr>
            <a:xfrm rot="18374190">
              <a:off x="5138580" y="1885667"/>
              <a:ext cx="478336" cy="307777"/>
            </a:xfrm>
            <a:prstGeom prst="rect">
              <a:avLst/>
            </a:prstGeom>
            <a:noFill/>
          </p:spPr>
          <p:txBody>
            <a:bodyPr wrap="none" rtlCol="0">
              <a:spAutoFit/>
            </a:bodyPr>
            <a:lstStyle/>
            <a:p>
              <a:r>
                <a:rPr lang="en-US" sz="1400" dirty="0"/>
                <a:t>Iron</a:t>
              </a:r>
            </a:p>
          </p:txBody>
        </p:sp>
        <p:sp>
          <p:nvSpPr>
            <p:cNvPr id="20" name="TextBox 19"/>
            <p:cNvSpPr txBox="1"/>
            <p:nvPr/>
          </p:nvSpPr>
          <p:spPr>
            <a:xfrm rot="18374190">
              <a:off x="5396167" y="1869525"/>
              <a:ext cx="530915" cy="307777"/>
            </a:xfrm>
            <a:prstGeom prst="rect">
              <a:avLst/>
            </a:prstGeom>
            <a:noFill/>
          </p:spPr>
          <p:txBody>
            <a:bodyPr wrap="none" rtlCol="0">
              <a:spAutoFit/>
            </a:bodyPr>
            <a:lstStyle/>
            <a:p>
              <a:r>
                <a:rPr lang="en-US" sz="1400" dirty="0"/>
                <a:t>Lead</a:t>
              </a:r>
            </a:p>
          </p:txBody>
        </p:sp>
        <p:sp>
          <p:nvSpPr>
            <p:cNvPr id="21" name="TextBox 20"/>
            <p:cNvSpPr txBox="1"/>
            <p:nvPr/>
          </p:nvSpPr>
          <p:spPr>
            <a:xfrm>
              <a:off x="6273023" y="1838748"/>
              <a:ext cx="343364" cy="369332"/>
            </a:xfrm>
            <a:prstGeom prst="rect">
              <a:avLst/>
            </a:prstGeom>
            <a:noFill/>
          </p:spPr>
          <p:txBody>
            <a:bodyPr wrap="none" rtlCol="0">
              <a:spAutoFit/>
            </a:bodyPr>
            <a:lstStyle/>
            <a:p>
              <a:r>
                <a:rPr lang="en-US"/>
                <a:t>…</a:t>
              </a:r>
              <a:endParaRPr lang="en-US" dirty="0"/>
            </a:p>
          </p:txBody>
        </p:sp>
        <p:sp>
          <p:nvSpPr>
            <p:cNvPr id="22" name="TextBox 21"/>
            <p:cNvSpPr txBox="1"/>
            <p:nvPr/>
          </p:nvSpPr>
          <p:spPr>
            <a:xfrm rot="18374190">
              <a:off x="7035765" y="1756709"/>
              <a:ext cx="803233" cy="307777"/>
            </a:xfrm>
            <a:prstGeom prst="rect">
              <a:avLst/>
            </a:prstGeom>
            <a:noFill/>
          </p:spPr>
          <p:txBody>
            <a:bodyPr wrap="none" rtlCol="0">
              <a:spAutoFit/>
            </a:bodyPr>
            <a:lstStyle/>
            <a:p>
              <a:r>
                <a:rPr lang="en-US" sz="1400"/>
                <a:t>Mercury</a:t>
              </a:r>
              <a:endParaRPr lang="en-US" sz="1400" dirty="0"/>
            </a:p>
          </p:txBody>
        </p:sp>
      </p:grpSp>
      <p:sp>
        <p:nvSpPr>
          <p:cNvPr id="31" name="TextBox 30"/>
          <p:cNvSpPr txBox="1"/>
          <p:nvPr/>
        </p:nvSpPr>
        <p:spPr>
          <a:xfrm>
            <a:off x="821826" y="1300899"/>
            <a:ext cx="3133743" cy="461665"/>
          </a:xfrm>
          <a:prstGeom prst="rect">
            <a:avLst/>
          </a:prstGeom>
          <a:noFill/>
        </p:spPr>
        <p:txBody>
          <a:bodyPr wrap="none" rtlCol="0">
            <a:spAutoFit/>
          </a:bodyPr>
          <a:lstStyle/>
          <a:p>
            <a:r>
              <a:rPr lang="en-US" sz="2400" dirty="0"/>
              <a:t>Captured XRF </a:t>
            </a:r>
            <a:r>
              <a:rPr lang="en-US" sz="2400" dirty="0" err="1"/>
              <a:t>Datacube</a:t>
            </a:r>
            <a:endParaRPr lang="en-US" sz="2400" dirty="0"/>
          </a:p>
        </p:txBody>
      </p:sp>
      <p:sp>
        <p:nvSpPr>
          <p:cNvPr id="32" name="TextBox 31"/>
          <p:cNvSpPr txBox="1"/>
          <p:nvPr/>
        </p:nvSpPr>
        <p:spPr>
          <a:xfrm>
            <a:off x="4931954" y="1263241"/>
            <a:ext cx="3322897" cy="461665"/>
          </a:xfrm>
          <a:prstGeom prst="rect">
            <a:avLst/>
          </a:prstGeom>
          <a:noFill/>
        </p:spPr>
        <p:txBody>
          <a:bodyPr wrap="none" rtlCol="0">
            <a:spAutoFit/>
          </a:bodyPr>
          <a:lstStyle/>
          <a:p>
            <a:r>
              <a:rPr lang="en-US" sz="2400" dirty="0"/>
              <a:t>Elemental XRF Dictionary</a:t>
            </a:r>
          </a:p>
        </p:txBody>
      </p:sp>
      <mc:AlternateContent xmlns:mc="http://schemas.openxmlformats.org/markup-compatibility/2006" xmlns:a14="http://schemas.microsoft.com/office/drawing/2010/main">
        <mc:Choice Requires="a14">
          <p:sp>
            <p:nvSpPr>
              <p:cNvPr id="30" name="Rectangle 29"/>
              <p:cNvSpPr/>
              <p:nvPr/>
            </p:nvSpPr>
            <p:spPr>
              <a:xfrm>
                <a:off x="382534" y="4933031"/>
                <a:ext cx="8338268" cy="1200329"/>
              </a:xfrm>
              <a:prstGeom prst="rect">
                <a:avLst/>
              </a:prstGeom>
              <a:ln>
                <a:solidFill>
                  <a:srgbClr val="FFC000"/>
                </a:solidFill>
              </a:ln>
            </p:spPr>
            <p:txBody>
              <a:bodyPr wrap="square">
                <a:spAutoFit/>
              </a:bodyPr>
              <a:lstStyle/>
              <a:p>
                <a:pPr lvl="1"/>
                <a:r>
                  <a:rPr lang="en-US" sz="2400" u="sng" dirty="0">
                    <a:solidFill>
                      <a:srgbClr val="FFC000"/>
                    </a:solidFill>
                  </a:rPr>
                  <a:t>Observation</a:t>
                </a:r>
                <a:r>
                  <a:rPr lang="en-US" sz="2400" b="1" u="sng" dirty="0">
                    <a:solidFill>
                      <a:srgbClr val="FFC000"/>
                    </a:solidFill>
                  </a:rPr>
                  <a:t>:</a:t>
                </a:r>
                <a:r>
                  <a:rPr lang="en-US" sz="2400" dirty="0">
                    <a:solidFill>
                      <a:srgbClr val="FFC000"/>
                    </a:solidFill>
                  </a:rPr>
                  <a:t> The XRF Spectra span a small subspace in </a:t>
                </a:r>
                <a14:m>
                  <m:oMath xmlns:m="http://schemas.openxmlformats.org/officeDocument/2006/math">
                    <m:sSup>
                      <m:sSupPr>
                        <m:ctrlPr>
                          <a:rPr lang="en-US" sz="2400" i="1" smtClean="0">
                            <a:solidFill>
                              <a:srgbClr val="FFC000"/>
                            </a:solidFill>
                            <a:latin typeface="Cambria Math" charset="0"/>
                            <a:ea typeface="Cambria Math" charset="0"/>
                            <a:cs typeface="Cambria Math" charset="0"/>
                          </a:rPr>
                        </m:ctrlPr>
                      </m:sSupPr>
                      <m:e>
                        <m:r>
                          <a:rPr lang="en-US" sz="2400" i="1">
                            <a:solidFill>
                              <a:srgbClr val="FFC000"/>
                            </a:solidFill>
                            <a:latin typeface="Cambria Math" charset="0"/>
                            <a:ea typeface="Cambria Math" charset="0"/>
                            <a:cs typeface="Cambria Math" charset="0"/>
                          </a:rPr>
                          <m:t>ℝ</m:t>
                        </m:r>
                      </m:e>
                      <m:sup>
                        <m:r>
                          <a:rPr lang="en-US" sz="2400" i="1">
                            <a:solidFill>
                              <a:srgbClr val="FFC000"/>
                            </a:solidFill>
                            <a:latin typeface="Cambria Math" charset="0"/>
                            <a:ea typeface="Cambria Math" charset="0"/>
                            <a:cs typeface="Cambria Math" charset="0"/>
                          </a:rPr>
                          <m:t>𝐵</m:t>
                        </m:r>
                      </m:sup>
                    </m:sSup>
                  </m:oMath>
                </a14:m>
                <a:r>
                  <a:rPr lang="en-US" sz="2400" dirty="0">
                    <a:solidFill>
                      <a:srgbClr val="FFC000"/>
                    </a:solidFill>
                  </a:rPr>
                  <a:t> </a:t>
                </a:r>
                <a:endParaRPr lang="en-US" sz="2400" u="sng" dirty="0">
                  <a:solidFill>
                    <a:srgbClr val="FFC000"/>
                  </a:solidFill>
                </a:endParaRPr>
              </a:p>
              <a:p>
                <a:pPr lvl="1"/>
                <a:r>
                  <a:rPr lang="en-US" sz="2400" u="sng" dirty="0">
                    <a:solidFill>
                      <a:srgbClr val="FFC000"/>
                    </a:solidFill>
                  </a:rPr>
                  <a:t>Approach</a:t>
                </a:r>
                <a:r>
                  <a:rPr lang="en-US" sz="2400" dirty="0">
                    <a:solidFill>
                      <a:srgbClr val="FFC000"/>
                    </a:solidFill>
                  </a:rPr>
                  <a:t>: Use dictionary methods to model XRF spectra using a linear basis decomposition</a:t>
                </a:r>
              </a:p>
            </p:txBody>
          </p:sp>
        </mc:Choice>
        <mc:Fallback xmlns="">
          <p:sp>
            <p:nvSpPr>
              <p:cNvPr id="30" name="Rectangle 29"/>
              <p:cNvSpPr>
                <a:spLocks noRot="1" noChangeAspect="1" noMove="1" noResize="1" noEditPoints="1" noAdjustHandles="1" noChangeArrowheads="1" noChangeShapeType="1" noTextEdit="1"/>
              </p:cNvSpPr>
              <p:nvPr/>
            </p:nvSpPr>
            <p:spPr>
              <a:xfrm>
                <a:off x="382534" y="4933031"/>
                <a:ext cx="8338268" cy="1200329"/>
              </a:xfrm>
              <a:prstGeom prst="rect">
                <a:avLst/>
              </a:prstGeom>
              <a:blipFill rotWithShape="0">
                <a:blip r:embed="rId11"/>
                <a:stretch>
                  <a:fillRect t="-3518" r="-1752" b="-10050"/>
                </a:stretch>
              </a:blipFill>
              <a:ln>
                <a:solidFill>
                  <a:srgbClr val="FFC000"/>
                </a:solidFill>
              </a:ln>
            </p:spPr>
            <p:txBody>
              <a:bodyPr/>
              <a:lstStyle/>
              <a:p>
                <a:r>
                  <a:rPr lang="en-US">
                    <a:noFill/>
                  </a:rPr>
                  <a:t> </a:t>
                </a:r>
              </a:p>
            </p:txBody>
          </p:sp>
        </mc:Fallback>
      </mc:AlternateContent>
    </p:spTree>
    <p:extLst>
      <p:ext uri="{BB962C8B-B14F-4D97-AF65-F5344CB8AC3E}">
        <p14:creationId xmlns:p14="http://schemas.microsoft.com/office/powerpoint/2010/main" val="896544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How can we make XRF </a:t>
            </a:r>
            <a:r>
              <a:rPr lang="en-US" sz="3600"/>
              <a:t>scanning faster?</a:t>
            </a:r>
          </a:p>
        </p:txBody>
      </p:sp>
      <mc:AlternateContent xmlns:mc="http://schemas.openxmlformats.org/markup-compatibility/2006" xmlns:a14="http://schemas.microsoft.com/office/drawing/2010/main">
        <mc:Choice Requires="a14">
          <p:sp>
            <p:nvSpPr>
              <p:cNvPr id="4" name="Rectangle 3"/>
              <p:cNvSpPr/>
              <p:nvPr/>
            </p:nvSpPr>
            <p:spPr>
              <a:xfrm>
                <a:off x="3435547" y="2027324"/>
                <a:ext cx="2633734" cy="679738"/>
              </a:xfrm>
              <a:prstGeom prst="rect">
                <a:avLst/>
              </a:prstGeom>
              <a:ln>
                <a:noFill/>
              </a:ln>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200" i="1" smtClean="0">
                              <a:latin typeface="Cambria Math" charset="0"/>
                            </a:rPr>
                          </m:ctrlPr>
                        </m:funcPr>
                        <m:fName>
                          <m:limLow>
                            <m:limLowPr>
                              <m:ctrlPr>
                                <a:rPr lang="en-US" sz="2200" i="1">
                                  <a:latin typeface="Cambria Math" charset="0"/>
                                </a:rPr>
                              </m:ctrlPr>
                            </m:limLowPr>
                            <m:e>
                              <m:r>
                                <m:rPr>
                                  <m:sty m:val="p"/>
                                </m:rPr>
                                <a:rPr lang="en-US" sz="2200">
                                  <a:latin typeface="Cambria Math" charset="0"/>
                                </a:rPr>
                                <m:t>min</m:t>
                              </m:r>
                            </m:e>
                            <m:lim>
                              <m:sSup>
                                <m:sSupPr>
                                  <m:ctrlPr>
                                    <a:rPr lang="en-US" sz="2200" i="1">
                                      <a:latin typeface="Cambria Math" charset="0"/>
                                    </a:rPr>
                                  </m:ctrlPr>
                                </m:sSupPr>
                                <m:e>
                                  <m:r>
                                    <a:rPr lang="en-US" sz="2200" i="1">
                                      <a:latin typeface="Cambria Math" charset="0"/>
                                    </a:rPr>
                                    <m:t>𝐷</m:t>
                                  </m:r>
                                </m:e>
                                <m:sup>
                                  <m:r>
                                    <a:rPr lang="en-US" sz="2200" i="1">
                                      <a:latin typeface="Cambria Math" charset="0"/>
                                    </a:rPr>
                                    <m:t>𝑥𝑟𝑓</m:t>
                                  </m:r>
                                </m:sup>
                              </m:sSup>
                              <m:r>
                                <a:rPr lang="en-US" sz="2200" b="0" i="1" smtClean="0">
                                  <a:latin typeface="Cambria Math" charset="0"/>
                                </a:rPr>
                                <m:t>,  </m:t>
                              </m:r>
                              <m:r>
                                <a:rPr lang="en-US" sz="2200" b="0" i="1" smtClean="0">
                                  <a:latin typeface="Cambria Math" charset="0"/>
                                </a:rPr>
                                <m:t>𝐴</m:t>
                              </m:r>
                            </m:lim>
                          </m:limLow>
                        </m:fName>
                        <m:e>
                          <m:sSubSup>
                            <m:sSubSupPr>
                              <m:ctrlPr>
                                <a:rPr lang="en-US" sz="2200" b="0" i="1" smtClean="0">
                                  <a:latin typeface="Cambria Math" charset="0"/>
                                </a:rPr>
                              </m:ctrlPr>
                            </m:sSubSupPr>
                            <m:e>
                              <m:d>
                                <m:dPr>
                                  <m:begChr m:val="‖"/>
                                  <m:endChr m:val="‖"/>
                                  <m:ctrlPr>
                                    <a:rPr lang="en-US" sz="2200" b="0" i="1" smtClean="0">
                                      <a:latin typeface="Cambria Math" charset="0"/>
                                    </a:rPr>
                                  </m:ctrlPr>
                                </m:dPr>
                                <m:e>
                                  <m:r>
                                    <a:rPr lang="en-US" sz="2200" b="0" i="1" smtClean="0">
                                      <a:latin typeface="Cambria Math" charset="0"/>
                                    </a:rPr>
                                    <m:t>𝑋</m:t>
                                  </m:r>
                                  <m:r>
                                    <a:rPr lang="en-US" sz="2200" b="0" i="1" smtClean="0">
                                      <a:latin typeface="Cambria Math" charset="0"/>
                                    </a:rPr>
                                    <m:t>−</m:t>
                                  </m:r>
                                  <m:sSup>
                                    <m:sSupPr>
                                      <m:ctrlPr>
                                        <a:rPr lang="en-US" sz="2200" b="0" i="1" smtClean="0">
                                          <a:latin typeface="Cambria Math" charset="0"/>
                                        </a:rPr>
                                      </m:ctrlPr>
                                    </m:sSupPr>
                                    <m:e>
                                      <m:r>
                                        <a:rPr lang="en-US" sz="2200" b="0" i="1" smtClean="0">
                                          <a:latin typeface="Cambria Math" charset="0"/>
                                        </a:rPr>
                                        <m:t>𝐷</m:t>
                                      </m:r>
                                    </m:e>
                                    <m:sup>
                                      <m:r>
                                        <a:rPr lang="en-US" sz="2200" b="0" i="1" smtClean="0">
                                          <a:latin typeface="Cambria Math" charset="0"/>
                                        </a:rPr>
                                        <m:t>𝑥𝑟𝑓</m:t>
                                      </m:r>
                                    </m:sup>
                                  </m:sSup>
                                  <m:r>
                                    <a:rPr lang="en-US" sz="2200" b="0" i="1" smtClean="0">
                                      <a:latin typeface="Cambria Math" charset="0"/>
                                    </a:rPr>
                                    <m:t>𝐴</m:t>
                                  </m:r>
                                </m:e>
                              </m:d>
                            </m:e>
                            <m:sub>
                              <m:r>
                                <a:rPr lang="en-US" sz="2200" b="0" i="1" smtClean="0">
                                  <a:latin typeface="Cambria Math" charset="0"/>
                                </a:rPr>
                                <m:t>𝐹</m:t>
                              </m:r>
                            </m:sub>
                            <m:sup>
                              <m:r>
                                <a:rPr lang="en-US" sz="2200" b="0" i="1" smtClean="0">
                                  <a:latin typeface="Cambria Math" charset="0"/>
                                </a:rPr>
                                <m:t>2</m:t>
                              </m:r>
                            </m:sup>
                          </m:sSubSup>
                        </m:e>
                      </m:func>
                    </m:oMath>
                  </m:oMathPara>
                </a14:m>
                <a:endParaRPr lang="en-US" sz="2200" dirty="0"/>
              </a:p>
            </p:txBody>
          </p:sp>
        </mc:Choice>
        <mc:Fallback xmlns="">
          <p:sp>
            <p:nvSpPr>
              <p:cNvPr id="4" name="Rectangle 3"/>
              <p:cNvSpPr>
                <a:spLocks noRot="1" noChangeAspect="1" noMove="1" noResize="1" noEditPoints="1" noAdjustHandles="1" noChangeArrowheads="1" noChangeShapeType="1" noTextEdit="1"/>
              </p:cNvSpPr>
              <p:nvPr/>
            </p:nvSpPr>
            <p:spPr>
              <a:xfrm>
                <a:off x="3435547" y="2027324"/>
                <a:ext cx="2633734" cy="679738"/>
              </a:xfrm>
              <a:prstGeom prst="rect">
                <a:avLst/>
              </a:prstGeom>
              <a:blipFill rotWithShape="0">
                <a:blip r:embed="rId2"/>
                <a:stretch>
                  <a:fillRect/>
                </a:stretch>
              </a:blipFill>
              <a:ln>
                <a:noFill/>
              </a:ln>
            </p:spPr>
            <p:txBody>
              <a:bodyPr/>
              <a:lstStyle/>
              <a:p>
                <a:r>
                  <a:rPr lang="en-US">
                    <a:noFill/>
                  </a:rPr>
                  <a:t> </a:t>
                </a:r>
              </a:p>
            </p:txBody>
          </p:sp>
        </mc:Fallback>
      </mc:AlternateContent>
      <p:sp>
        <p:nvSpPr>
          <p:cNvPr id="8" name="TextBox 7"/>
          <p:cNvSpPr txBox="1"/>
          <p:nvPr/>
        </p:nvSpPr>
        <p:spPr>
          <a:xfrm>
            <a:off x="457200" y="1217489"/>
            <a:ext cx="5931817" cy="769441"/>
          </a:xfrm>
          <a:prstGeom prst="rect">
            <a:avLst/>
          </a:prstGeom>
          <a:noFill/>
        </p:spPr>
        <p:txBody>
          <a:bodyPr wrap="none" rtlCol="0">
            <a:spAutoFit/>
          </a:bodyPr>
          <a:lstStyle/>
          <a:p>
            <a:r>
              <a:rPr lang="en-US" sz="2200" u="sng" dirty="0" err="1"/>
              <a:t>Denoising</a:t>
            </a:r>
            <a:r>
              <a:rPr lang="en-US" sz="2200" dirty="0"/>
              <a:t> </a:t>
            </a:r>
            <a:r>
              <a:rPr lang="en-US" sz="2200" dirty="0">
                <a:solidFill>
                  <a:srgbClr val="FFC000"/>
                </a:solidFill>
              </a:rPr>
              <a:t>-&gt; Shorter exposure times for each pixel</a:t>
            </a:r>
          </a:p>
          <a:p>
            <a:pPr marL="342900" indent="-342900">
              <a:buFont typeface="Arial" charset="0"/>
              <a:buChar char="•"/>
            </a:pPr>
            <a:r>
              <a:rPr lang="en-US" sz="2200" dirty="0"/>
              <a:t>Express each pixel spectra in a dictionary basis </a:t>
            </a:r>
          </a:p>
        </p:txBody>
      </p:sp>
      <p:grpSp>
        <p:nvGrpSpPr>
          <p:cNvPr id="3" name="Group 2"/>
          <p:cNvGrpSpPr/>
          <p:nvPr/>
        </p:nvGrpSpPr>
        <p:grpSpPr>
          <a:xfrm>
            <a:off x="457200" y="2883237"/>
            <a:ext cx="7216214" cy="1452262"/>
            <a:chOff x="457200" y="2883237"/>
            <a:chExt cx="7216214" cy="1452262"/>
          </a:xfrm>
        </p:grpSpPr>
        <mc:AlternateContent xmlns:mc="http://schemas.openxmlformats.org/markup-compatibility/2006" xmlns:a14="http://schemas.microsoft.com/office/drawing/2010/main">
          <mc:Choice Requires="a14">
            <p:sp>
              <p:nvSpPr>
                <p:cNvPr id="5" name="Rectangle 4"/>
                <p:cNvSpPr/>
                <p:nvPr/>
              </p:nvSpPr>
              <p:spPr>
                <a:xfrm>
                  <a:off x="2969682" y="3655761"/>
                  <a:ext cx="3565463" cy="67973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200" i="1" smtClean="0">
                                <a:latin typeface="Cambria Math" charset="0"/>
                              </a:rPr>
                            </m:ctrlPr>
                          </m:funcPr>
                          <m:fName>
                            <m:limLow>
                              <m:limLowPr>
                                <m:ctrlPr>
                                  <a:rPr lang="en-US" sz="2200" i="1">
                                    <a:latin typeface="Cambria Math" charset="0"/>
                                  </a:rPr>
                                </m:ctrlPr>
                              </m:limLowPr>
                              <m:e>
                                <m:r>
                                  <m:rPr>
                                    <m:sty m:val="p"/>
                                  </m:rPr>
                                  <a:rPr lang="en-US" sz="2200">
                                    <a:latin typeface="Cambria Math" charset="0"/>
                                  </a:rPr>
                                  <m:t>min</m:t>
                                </m:r>
                              </m:e>
                              <m:lim>
                                <m:sSup>
                                  <m:sSupPr>
                                    <m:ctrlPr>
                                      <a:rPr lang="en-US" sz="2200" i="1">
                                        <a:latin typeface="Cambria Math" charset="0"/>
                                      </a:rPr>
                                    </m:ctrlPr>
                                  </m:sSupPr>
                                  <m:e>
                                    <m:r>
                                      <a:rPr lang="en-US" sz="2200" i="1">
                                        <a:latin typeface="Cambria Math" charset="0"/>
                                      </a:rPr>
                                      <m:t>𝐷</m:t>
                                    </m:r>
                                  </m:e>
                                  <m:sup>
                                    <m:r>
                                      <a:rPr lang="en-US" sz="2200" i="1">
                                        <a:latin typeface="Cambria Math" charset="0"/>
                                      </a:rPr>
                                      <m:t>𝑥𝑟𝑓</m:t>
                                    </m:r>
                                  </m:sup>
                                </m:sSup>
                                <m:r>
                                  <a:rPr lang="en-US" sz="2200" b="0" i="1" smtClean="0">
                                    <a:latin typeface="Cambria Math" charset="0"/>
                                  </a:rPr>
                                  <m:t>,  </m:t>
                                </m:r>
                                <m:r>
                                  <a:rPr lang="en-US" sz="2200" b="0" i="1" smtClean="0">
                                    <a:latin typeface="Cambria Math" charset="0"/>
                                  </a:rPr>
                                  <m:t>𝐴</m:t>
                                </m:r>
                              </m:lim>
                            </m:limLow>
                          </m:fName>
                          <m:e>
                            <m:sSubSup>
                              <m:sSubSupPr>
                                <m:ctrlPr>
                                  <a:rPr lang="en-US" sz="2200" b="0" i="1" smtClean="0">
                                    <a:latin typeface="Cambria Math" charset="0"/>
                                  </a:rPr>
                                </m:ctrlPr>
                              </m:sSubSupPr>
                              <m:e>
                                <m:d>
                                  <m:dPr>
                                    <m:begChr m:val="‖"/>
                                    <m:endChr m:val="‖"/>
                                    <m:ctrlPr>
                                      <a:rPr lang="en-US" sz="2200" b="0" i="1" smtClean="0">
                                        <a:latin typeface="Cambria Math" charset="0"/>
                                      </a:rPr>
                                    </m:ctrlPr>
                                  </m:dPr>
                                  <m:e>
                                    <m:r>
                                      <a:rPr lang="en-US" sz="2200" b="0" i="1" smtClean="0">
                                        <a:latin typeface="Cambria Math" charset="0"/>
                                      </a:rPr>
                                      <m:t>𝑋</m:t>
                                    </m:r>
                                    <m:r>
                                      <a:rPr lang="en-US" sz="2200" b="0" i="1" smtClean="0">
                                        <a:latin typeface="Cambria Math" charset="0"/>
                                      </a:rPr>
                                      <m:t>−</m:t>
                                    </m:r>
                                    <m:sSup>
                                      <m:sSupPr>
                                        <m:ctrlPr>
                                          <a:rPr lang="en-US" sz="2200" b="0" i="1" smtClean="0">
                                            <a:latin typeface="Cambria Math" charset="0"/>
                                          </a:rPr>
                                        </m:ctrlPr>
                                      </m:sSupPr>
                                      <m:e>
                                        <m:r>
                                          <a:rPr lang="en-US" sz="2200" b="0" i="1" smtClean="0">
                                            <a:latin typeface="Cambria Math" charset="0"/>
                                          </a:rPr>
                                          <m:t>𝐷</m:t>
                                        </m:r>
                                      </m:e>
                                      <m:sup>
                                        <m:r>
                                          <a:rPr lang="en-US" sz="2200" b="0" i="1" smtClean="0">
                                            <a:latin typeface="Cambria Math" charset="0"/>
                                          </a:rPr>
                                          <m:t>𝑥𝑟𝑓</m:t>
                                        </m:r>
                                      </m:sup>
                                    </m:sSup>
                                    <m:r>
                                      <a:rPr lang="en-US" sz="2200" b="0" i="1" smtClean="0">
                                        <a:latin typeface="Cambria Math" charset="0"/>
                                      </a:rPr>
                                      <m:t>𝐴</m:t>
                                    </m:r>
                                  </m:e>
                                </m:d>
                              </m:e>
                              <m:sub>
                                <m:r>
                                  <a:rPr lang="en-US" sz="2200" b="0" i="1" smtClean="0">
                                    <a:latin typeface="Cambria Math" charset="0"/>
                                  </a:rPr>
                                  <m:t>𝐹</m:t>
                                </m:r>
                              </m:sub>
                              <m:sup>
                                <m:r>
                                  <a:rPr lang="en-US" sz="2200" b="0" i="1" smtClean="0">
                                    <a:latin typeface="Cambria Math" charset="0"/>
                                  </a:rPr>
                                  <m:t>2</m:t>
                                </m:r>
                              </m:sup>
                            </m:sSubSup>
                            <m:r>
                              <a:rPr lang="en-US" sz="2200" b="0" i="1" smtClean="0">
                                <a:latin typeface="Cambria Math" charset="0"/>
                              </a:rPr>
                              <m:t>+</m:t>
                            </m:r>
                            <m:r>
                              <a:rPr lang="en-US" sz="2200" b="0" i="1" smtClean="0">
                                <a:latin typeface="Cambria Math" charset="0"/>
                              </a:rPr>
                              <m:t>𝑃</m:t>
                            </m:r>
                            <m:r>
                              <a:rPr lang="en-US" sz="2200" b="0" i="1" smtClean="0">
                                <a:latin typeface="Cambria Math" charset="0"/>
                              </a:rPr>
                              <m:t>(</m:t>
                            </m:r>
                            <m:r>
                              <a:rPr lang="en-US" sz="2200" b="0" i="1" smtClean="0">
                                <a:latin typeface="Cambria Math" charset="0"/>
                              </a:rPr>
                              <m:t>𝐴</m:t>
                            </m:r>
                            <m:r>
                              <a:rPr lang="en-US" sz="2200" b="0" i="1" smtClean="0">
                                <a:latin typeface="Cambria Math" charset="0"/>
                              </a:rPr>
                              <m:t>)</m:t>
                            </m:r>
                          </m:e>
                        </m:func>
                      </m:oMath>
                    </m:oMathPara>
                  </a14:m>
                  <a:endParaRPr lang="en-US" sz="2200" dirty="0"/>
                </a:p>
              </p:txBody>
            </p:sp>
          </mc:Choice>
          <mc:Fallback xmlns="">
            <p:sp>
              <p:nvSpPr>
                <p:cNvPr id="5" name="Rectangle 4"/>
                <p:cNvSpPr>
                  <a:spLocks noRot="1" noChangeAspect="1" noMove="1" noResize="1" noEditPoints="1" noAdjustHandles="1" noChangeArrowheads="1" noChangeShapeType="1" noTextEdit="1"/>
                </p:cNvSpPr>
                <p:nvPr/>
              </p:nvSpPr>
              <p:spPr>
                <a:xfrm>
                  <a:off x="2969682" y="3655761"/>
                  <a:ext cx="3565463" cy="679738"/>
                </a:xfrm>
                <a:prstGeom prst="rect">
                  <a:avLst/>
                </a:prstGeom>
                <a:blipFill rotWithShape="0">
                  <a:blip r:embed="rId3"/>
                  <a:stretch>
                    <a:fillRect/>
                  </a:stretch>
                </a:blipFill>
              </p:spPr>
              <p:txBody>
                <a:bodyPr/>
                <a:lstStyle/>
                <a:p>
                  <a:r>
                    <a:rPr lang="en-US">
                      <a:noFill/>
                    </a:rPr>
                    <a:t> </a:t>
                  </a:r>
                </a:p>
              </p:txBody>
            </p:sp>
          </mc:Fallback>
        </mc:AlternateContent>
        <p:sp>
          <p:nvSpPr>
            <p:cNvPr id="9" name="TextBox 8"/>
            <p:cNvSpPr txBox="1"/>
            <p:nvPr/>
          </p:nvSpPr>
          <p:spPr>
            <a:xfrm>
              <a:off x="457200" y="2883237"/>
              <a:ext cx="5576142" cy="769441"/>
            </a:xfrm>
            <a:prstGeom prst="rect">
              <a:avLst/>
            </a:prstGeom>
            <a:noFill/>
          </p:spPr>
          <p:txBody>
            <a:bodyPr wrap="none" rtlCol="0">
              <a:spAutoFit/>
            </a:bodyPr>
            <a:lstStyle/>
            <a:p>
              <a:r>
                <a:rPr lang="en-US" sz="2200" u="sng" dirty="0"/>
                <a:t>Super-resolution</a:t>
              </a:r>
              <a:r>
                <a:rPr lang="en-US" sz="2200" dirty="0"/>
                <a:t> </a:t>
              </a:r>
              <a:r>
                <a:rPr lang="en-US" sz="2200" dirty="0">
                  <a:solidFill>
                    <a:srgbClr val="FFC000"/>
                  </a:solidFill>
                </a:rPr>
                <a:t>-&gt; Faster raster scanning</a:t>
              </a:r>
            </a:p>
            <a:p>
              <a:pPr marL="342900" indent="-342900">
                <a:buFont typeface="Arial" charset="0"/>
                <a:buChar char="•"/>
              </a:pPr>
              <a:r>
                <a:rPr lang="en-US" sz="2200" dirty="0"/>
                <a:t>Enforce a spatial prior to increase resolution</a:t>
              </a:r>
            </a:p>
          </p:txBody>
        </p:sp>
        <p:cxnSp>
          <p:nvCxnSpPr>
            <p:cNvPr id="12" name="Straight Arrow Connector 11"/>
            <p:cNvCxnSpPr/>
            <p:nvPr/>
          </p:nvCxnSpPr>
          <p:spPr>
            <a:xfrm flipH="1">
              <a:off x="6389017" y="3713259"/>
              <a:ext cx="417300" cy="1590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806317" y="3423440"/>
              <a:ext cx="867097" cy="646331"/>
            </a:xfrm>
            <a:prstGeom prst="rect">
              <a:avLst/>
            </a:prstGeom>
          </p:spPr>
          <p:txBody>
            <a:bodyPr wrap="none">
              <a:spAutoFit/>
            </a:bodyPr>
            <a:lstStyle/>
            <a:p>
              <a:r>
                <a:rPr lang="en-US">
                  <a:solidFill>
                    <a:srgbClr val="FF0000"/>
                  </a:solidFill>
                </a:rPr>
                <a:t>Spatial </a:t>
              </a:r>
            </a:p>
            <a:p>
              <a:r>
                <a:rPr lang="en-US" dirty="0">
                  <a:solidFill>
                    <a:srgbClr val="FF0000"/>
                  </a:solidFill>
                </a:rPr>
                <a:t>Prior</a:t>
              </a:r>
            </a:p>
          </p:txBody>
        </p:sp>
      </p:grpSp>
      <p:grpSp>
        <p:nvGrpSpPr>
          <p:cNvPr id="6" name="Group 5"/>
          <p:cNvGrpSpPr/>
          <p:nvPr/>
        </p:nvGrpSpPr>
        <p:grpSpPr>
          <a:xfrm>
            <a:off x="457200" y="4508797"/>
            <a:ext cx="8217186" cy="1852938"/>
            <a:chOff x="457200" y="4508797"/>
            <a:chExt cx="8217186" cy="1852938"/>
          </a:xfrm>
        </p:grpSpPr>
        <mc:AlternateContent xmlns:mc="http://schemas.openxmlformats.org/markup-compatibility/2006" xmlns:a14="http://schemas.microsoft.com/office/drawing/2010/main">
          <mc:Choice Requires="a14">
            <p:sp>
              <p:nvSpPr>
                <p:cNvPr id="7" name="Rectangle 6"/>
                <p:cNvSpPr/>
                <p:nvPr/>
              </p:nvSpPr>
              <p:spPr>
                <a:xfrm>
                  <a:off x="1876178" y="5646924"/>
                  <a:ext cx="5358455" cy="7148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200" i="1" smtClean="0">
                                <a:latin typeface="Cambria Math" charset="0"/>
                              </a:rPr>
                            </m:ctrlPr>
                          </m:funcPr>
                          <m:fName>
                            <m:limLow>
                              <m:limLowPr>
                                <m:ctrlPr>
                                  <a:rPr lang="en-US" sz="2200" i="1">
                                    <a:latin typeface="Cambria Math" charset="0"/>
                                  </a:rPr>
                                </m:ctrlPr>
                              </m:limLowPr>
                              <m:e>
                                <m:r>
                                  <m:rPr>
                                    <m:sty m:val="p"/>
                                  </m:rPr>
                                  <a:rPr lang="en-US" sz="2200">
                                    <a:latin typeface="Cambria Math" charset="0"/>
                                  </a:rPr>
                                  <m:t>min</m:t>
                                </m:r>
                              </m:e>
                              <m:lim>
                                <m:sSup>
                                  <m:sSupPr>
                                    <m:ctrlPr>
                                      <a:rPr lang="en-US" sz="2200" i="1">
                                        <a:latin typeface="Cambria Math" charset="0"/>
                                      </a:rPr>
                                    </m:ctrlPr>
                                  </m:sSupPr>
                                  <m:e>
                                    <m:r>
                                      <a:rPr lang="en-US" sz="2200" i="1">
                                        <a:latin typeface="Cambria Math" charset="0"/>
                                      </a:rPr>
                                      <m:t>𝐷</m:t>
                                    </m:r>
                                  </m:e>
                                  <m:sup>
                                    <m:r>
                                      <a:rPr lang="en-US" sz="2200" i="1">
                                        <a:latin typeface="Cambria Math" charset="0"/>
                                      </a:rPr>
                                      <m:t>𝑟𝑔𝑏</m:t>
                                    </m:r>
                                  </m:sup>
                                </m:sSup>
                                <m:r>
                                  <a:rPr lang="en-US" sz="2200" i="1">
                                    <a:latin typeface="Cambria Math" charset="0"/>
                                  </a:rPr>
                                  <m:t>,</m:t>
                                </m:r>
                                <m:sSup>
                                  <m:sSupPr>
                                    <m:ctrlPr>
                                      <a:rPr lang="en-US" sz="2200" i="1">
                                        <a:latin typeface="Cambria Math" charset="0"/>
                                      </a:rPr>
                                    </m:ctrlPr>
                                  </m:sSupPr>
                                  <m:e>
                                    <m:r>
                                      <a:rPr lang="en-US" sz="2200" b="0" i="1" smtClean="0">
                                        <a:latin typeface="Cambria Math" charset="0"/>
                                      </a:rPr>
                                      <m:t> </m:t>
                                    </m:r>
                                    <m:r>
                                      <a:rPr lang="en-US" sz="2200" i="1">
                                        <a:latin typeface="Cambria Math" charset="0"/>
                                      </a:rPr>
                                      <m:t>𝐷</m:t>
                                    </m:r>
                                  </m:e>
                                  <m:sup>
                                    <m:r>
                                      <a:rPr lang="en-US" sz="2200" i="1">
                                        <a:latin typeface="Cambria Math" charset="0"/>
                                      </a:rPr>
                                      <m:t>𝑥𝑟𝑓</m:t>
                                    </m:r>
                                  </m:sup>
                                </m:sSup>
                                <m:r>
                                  <a:rPr lang="en-US" sz="2200" b="0" i="1" smtClean="0">
                                    <a:latin typeface="Cambria Math" charset="0"/>
                                  </a:rPr>
                                  <m:t>, </m:t>
                                </m:r>
                                <m:r>
                                  <a:rPr lang="en-US" sz="2200" b="0" i="1" smtClean="0">
                                    <a:latin typeface="Cambria Math" charset="0"/>
                                  </a:rPr>
                                  <m:t>𝐴</m:t>
                                </m:r>
                              </m:lim>
                            </m:limLow>
                          </m:fName>
                          <m:e>
                            <m:sSubSup>
                              <m:sSubSupPr>
                                <m:ctrlPr>
                                  <a:rPr lang="en-US" sz="2200" b="0" i="1" smtClean="0">
                                    <a:latin typeface="Cambria Math" charset="0"/>
                                  </a:rPr>
                                </m:ctrlPr>
                              </m:sSubSupPr>
                              <m:e>
                                <m:d>
                                  <m:dPr>
                                    <m:begChr m:val="‖"/>
                                    <m:endChr m:val="‖"/>
                                    <m:ctrlPr>
                                      <a:rPr lang="en-US" sz="2200" b="0" i="1" smtClean="0">
                                        <a:latin typeface="Cambria Math" charset="0"/>
                                      </a:rPr>
                                    </m:ctrlPr>
                                  </m:dPr>
                                  <m:e>
                                    <m:r>
                                      <a:rPr lang="en-US" sz="2200" b="0" i="1" smtClean="0">
                                        <a:latin typeface="Cambria Math" charset="0"/>
                                      </a:rPr>
                                      <m:t>𝑋</m:t>
                                    </m:r>
                                    <m:r>
                                      <a:rPr lang="en-US" sz="2200" b="0" i="1" smtClean="0">
                                        <a:latin typeface="Cambria Math" charset="0"/>
                                      </a:rPr>
                                      <m:t>−</m:t>
                                    </m:r>
                                    <m:sSubSup>
                                      <m:sSubSupPr>
                                        <m:ctrlPr>
                                          <a:rPr lang="en-US" sz="2200" b="0" i="1" smtClean="0">
                                            <a:latin typeface="Cambria Math" charset="0"/>
                                          </a:rPr>
                                        </m:ctrlPr>
                                      </m:sSubSupPr>
                                      <m:e>
                                        <m:r>
                                          <a:rPr lang="en-US" sz="2200" b="0" i="1" smtClean="0">
                                            <a:latin typeface="Cambria Math" charset="0"/>
                                          </a:rPr>
                                          <m:t>𝐷</m:t>
                                        </m:r>
                                      </m:e>
                                      <m:sub/>
                                      <m:sup>
                                        <m:r>
                                          <a:rPr lang="en-US" sz="2200" b="0" i="1" smtClean="0">
                                            <a:latin typeface="Cambria Math" charset="0"/>
                                          </a:rPr>
                                          <m:t>𝑥𝑟𝑓</m:t>
                                        </m:r>
                                      </m:sup>
                                    </m:sSubSup>
                                    <m:r>
                                      <a:rPr lang="en-US" sz="2200" b="0" i="1" smtClean="0">
                                        <a:latin typeface="Cambria Math" charset="0"/>
                                      </a:rPr>
                                      <m:t>𝐴𝑆</m:t>
                                    </m:r>
                                  </m:e>
                                </m:d>
                              </m:e>
                              <m:sub>
                                <m:r>
                                  <a:rPr lang="en-US" sz="2200" b="0" i="1" smtClean="0">
                                    <a:latin typeface="Cambria Math" charset="0"/>
                                  </a:rPr>
                                  <m:t>𝐹</m:t>
                                </m:r>
                              </m:sub>
                              <m:sup>
                                <m:r>
                                  <a:rPr lang="en-US" sz="2200" b="0" i="1" smtClean="0">
                                    <a:latin typeface="Cambria Math" charset="0"/>
                                  </a:rPr>
                                  <m:t>2</m:t>
                                </m:r>
                              </m:sup>
                            </m:sSubSup>
                            <m:r>
                              <a:rPr lang="en-US" sz="2200" b="0" i="1" smtClean="0">
                                <a:latin typeface="Cambria Math" charset="0"/>
                              </a:rPr>
                              <m:t>+</m:t>
                            </m:r>
                            <m:sSubSup>
                              <m:sSubSupPr>
                                <m:ctrlPr>
                                  <a:rPr lang="en-US" sz="2200" i="1">
                                    <a:latin typeface="Cambria Math" charset="0"/>
                                  </a:rPr>
                                </m:ctrlPr>
                              </m:sSubSupPr>
                              <m:e>
                                <m:d>
                                  <m:dPr>
                                    <m:begChr m:val="‖"/>
                                    <m:endChr m:val="‖"/>
                                    <m:ctrlPr>
                                      <a:rPr lang="en-US" sz="2200" i="1">
                                        <a:latin typeface="Cambria Math" charset="0"/>
                                      </a:rPr>
                                    </m:ctrlPr>
                                  </m:dPr>
                                  <m:e>
                                    <m:r>
                                      <a:rPr lang="en-US" sz="2200" i="1">
                                        <a:latin typeface="Cambria Math" charset="0"/>
                                      </a:rPr>
                                      <m:t>𝐼</m:t>
                                    </m:r>
                                    <m:r>
                                      <a:rPr lang="en-US" sz="2200" i="1">
                                        <a:latin typeface="Cambria Math" charset="0"/>
                                      </a:rPr>
                                      <m:t>−</m:t>
                                    </m:r>
                                    <m:sSup>
                                      <m:sSupPr>
                                        <m:ctrlPr>
                                          <a:rPr lang="en-US" sz="2200" i="1">
                                            <a:latin typeface="Cambria Math" charset="0"/>
                                          </a:rPr>
                                        </m:ctrlPr>
                                      </m:sSupPr>
                                      <m:e>
                                        <m:r>
                                          <a:rPr lang="en-US" sz="2200" i="1">
                                            <a:latin typeface="Cambria Math" charset="0"/>
                                          </a:rPr>
                                          <m:t>𝐷</m:t>
                                        </m:r>
                                      </m:e>
                                      <m:sup>
                                        <m:r>
                                          <a:rPr lang="en-US" sz="2200" i="1">
                                            <a:latin typeface="Cambria Math" charset="0"/>
                                          </a:rPr>
                                          <m:t>𝑟𝑔𝑏</m:t>
                                        </m:r>
                                      </m:sup>
                                    </m:sSup>
                                    <m:r>
                                      <a:rPr lang="en-US" sz="2200" i="1">
                                        <a:latin typeface="Cambria Math" charset="0"/>
                                      </a:rPr>
                                      <m:t>𝐴</m:t>
                                    </m:r>
                                  </m:e>
                                </m:d>
                              </m:e>
                              <m:sub>
                                <m:r>
                                  <a:rPr lang="en-US" sz="2200" i="1">
                                    <a:latin typeface="Cambria Math" charset="0"/>
                                  </a:rPr>
                                  <m:t>𝐹</m:t>
                                </m:r>
                              </m:sub>
                              <m:sup>
                                <m:r>
                                  <a:rPr lang="en-US" sz="2200" i="1">
                                    <a:latin typeface="Cambria Math" charset="0"/>
                                  </a:rPr>
                                  <m:t>2</m:t>
                                </m:r>
                              </m:sup>
                            </m:sSubSup>
                          </m:e>
                        </m:func>
                      </m:oMath>
                    </m:oMathPara>
                  </a14:m>
                  <a:endParaRPr lang="en-US" sz="2200" dirty="0"/>
                </a:p>
              </p:txBody>
            </p:sp>
          </mc:Choice>
          <mc:Fallback xmlns="">
            <p:sp>
              <p:nvSpPr>
                <p:cNvPr id="7" name="Rectangle 6"/>
                <p:cNvSpPr>
                  <a:spLocks noRot="1" noChangeAspect="1" noMove="1" noResize="1" noEditPoints="1" noAdjustHandles="1" noChangeArrowheads="1" noChangeShapeType="1" noTextEdit="1"/>
                </p:cNvSpPr>
                <p:nvPr/>
              </p:nvSpPr>
              <p:spPr>
                <a:xfrm>
                  <a:off x="1876178" y="5646924"/>
                  <a:ext cx="5358455" cy="714811"/>
                </a:xfrm>
                <a:prstGeom prst="rect">
                  <a:avLst/>
                </a:prstGeom>
                <a:blipFill rotWithShape="0">
                  <a:blip r:embed="rId4"/>
                  <a:stretch>
                    <a:fillRect/>
                  </a:stretch>
                </a:blipFill>
              </p:spPr>
              <p:txBody>
                <a:bodyPr/>
                <a:lstStyle/>
                <a:p>
                  <a:r>
                    <a:rPr lang="en-US">
                      <a:noFill/>
                    </a:rPr>
                    <a:t> </a:t>
                  </a:r>
                </a:p>
              </p:txBody>
            </p:sp>
          </mc:Fallback>
        </mc:AlternateContent>
        <p:sp>
          <p:nvSpPr>
            <p:cNvPr id="10" name="TextBox 9"/>
            <p:cNvSpPr txBox="1"/>
            <p:nvPr/>
          </p:nvSpPr>
          <p:spPr>
            <a:xfrm>
              <a:off x="457200" y="4508797"/>
              <a:ext cx="8217186" cy="769441"/>
            </a:xfrm>
            <a:prstGeom prst="rect">
              <a:avLst/>
            </a:prstGeom>
            <a:noFill/>
          </p:spPr>
          <p:txBody>
            <a:bodyPr wrap="none" rtlCol="0">
              <a:spAutoFit/>
            </a:bodyPr>
            <a:lstStyle/>
            <a:p>
              <a:r>
                <a:rPr lang="en-US" sz="2200" u="sng" dirty="0"/>
                <a:t>RGB Image Fusion</a:t>
              </a:r>
              <a:r>
                <a:rPr lang="en-US" sz="2200" dirty="0">
                  <a:solidFill>
                    <a:srgbClr val="FFC000"/>
                  </a:solidFill>
                </a:rPr>
                <a:t> -&gt; Faster raster scanning</a:t>
              </a:r>
            </a:p>
            <a:p>
              <a:pPr marL="342900" indent="-342900">
                <a:buFont typeface="Arial" charset="0"/>
                <a:buChar char="•"/>
              </a:pPr>
              <a:r>
                <a:rPr lang="en-US" sz="2200" dirty="0"/>
                <a:t>Incorporate HR RGB image and coupled RGB-XRF spectral dictionary</a:t>
              </a:r>
            </a:p>
          </p:txBody>
        </p:sp>
        <p:sp>
          <p:nvSpPr>
            <p:cNvPr id="15" name="Rectangle 14"/>
            <p:cNvSpPr/>
            <p:nvPr/>
          </p:nvSpPr>
          <p:spPr>
            <a:xfrm>
              <a:off x="7099731" y="5139416"/>
              <a:ext cx="1147365" cy="646331"/>
            </a:xfrm>
            <a:prstGeom prst="rect">
              <a:avLst/>
            </a:prstGeom>
          </p:spPr>
          <p:txBody>
            <a:bodyPr wrap="none">
              <a:spAutoFit/>
            </a:bodyPr>
            <a:lstStyle/>
            <a:p>
              <a:r>
                <a:rPr lang="en-US" dirty="0">
                  <a:solidFill>
                    <a:srgbClr val="FF0000"/>
                  </a:solidFill>
                </a:rPr>
                <a:t>RGB </a:t>
              </a:r>
            </a:p>
            <a:p>
              <a:r>
                <a:rPr lang="en-US" dirty="0">
                  <a:solidFill>
                    <a:srgbClr val="FF0000"/>
                  </a:solidFill>
                </a:rPr>
                <a:t>Dictionary</a:t>
              </a:r>
            </a:p>
          </p:txBody>
        </p:sp>
        <p:cxnSp>
          <p:nvCxnSpPr>
            <p:cNvPr id="16" name="Straight Arrow Connector 15"/>
            <p:cNvCxnSpPr/>
            <p:nvPr/>
          </p:nvCxnSpPr>
          <p:spPr>
            <a:xfrm flipH="1">
              <a:off x="6681416" y="5567411"/>
              <a:ext cx="417300" cy="1590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5668953" y="5616617"/>
              <a:ext cx="364389" cy="16913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77435" y="5139416"/>
              <a:ext cx="759888" cy="646331"/>
            </a:xfrm>
            <a:prstGeom prst="rect">
              <a:avLst/>
            </a:prstGeom>
          </p:spPr>
          <p:txBody>
            <a:bodyPr wrap="none">
              <a:spAutoFit/>
            </a:bodyPr>
            <a:lstStyle/>
            <a:p>
              <a:r>
                <a:rPr lang="en-US" dirty="0">
                  <a:solidFill>
                    <a:srgbClr val="FF0000"/>
                  </a:solidFill>
                </a:rPr>
                <a:t>RGB </a:t>
              </a:r>
            </a:p>
            <a:p>
              <a:r>
                <a:rPr lang="en-US" dirty="0">
                  <a:solidFill>
                    <a:srgbClr val="FF0000"/>
                  </a:solidFill>
                </a:rPr>
                <a:t>Image</a:t>
              </a:r>
            </a:p>
          </p:txBody>
        </p:sp>
      </p:grpSp>
    </p:spTree>
    <p:extLst>
      <p:ext uri="{BB962C8B-B14F-4D97-AF65-F5344CB8AC3E}">
        <p14:creationId xmlns:p14="http://schemas.microsoft.com/office/powerpoint/2010/main" val="134661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27100" y="190500"/>
            <a:ext cx="7315200" cy="576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p:cNvSpPr/>
          <p:nvPr/>
        </p:nvSpPr>
        <p:spPr>
          <a:xfrm>
            <a:off x="914400" y="5930900"/>
            <a:ext cx="4572000" cy="523220"/>
          </a:xfrm>
          <a:prstGeom prst="rect">
            <a:avLst/>
          </a:prstGeom>
        </p:spPr>
        <p:txBody>
          <a:bodyPr>
            <a:spAutoFit/>
          </a:bodyPr>
          <a:lstStyle/>
          <a:p>
            <a:r>
              <a:rPr lang="en-US" sz="1400" dirty="0">
                <a:solidFill>
                  <a:srgbClr val="FFFFFF"/>
                </a:solidFill>
              </a:rPr>
              <a:t>Vincent Van Gogh</a:t>
            </a:r>
            <a:r>
              <a:rPr lang="en-US" sz="1400" i="1" dirty="0">
                <a:solidFill>
                  <a:srgbClr val="FFFFFF"/>
                </a:solidFill>
              </a:rPr>
              <a:t>, The Bedroom</a:t>
            </a:r>
            <a:r>
              <a:rPr lang="en-US" sz="1400" dirty="0">
                <a:solidFill>
                  <a:srgbClr val="FFFFFF"/>
                </a:solidFill>
              </a:rPr>
              <a:t> (1889)</a:t>
            </a:r>
          </a:p>
          <a:p>
            <a:r>
              <a:rPr lang="fr-FR" sz="1400" dirty="0">
                <a:solidFill>
                  <a:srgbClr val="FFFFFF"/>
                </a:solidFill>
              </a:rPr>
              <a:t>Art Institute of Chicago 1926.417</a:t>
            </a:r>
            <a:endParaRPr lang="en-US" sz="1400" dirty="0">
              <a:solidFill>
                <a:srgbClr val="FFFFFF"/>
              </a:solidFill>
            </a:endParaRPr>
          </a:p>
        </p:txBody>
      </p:sp>
    </p:spTree>
    <p:extLst>
      <p:ext uri="{BB962C8B-B14F-4D97-AF65-F5344CB8AC3E}">
        <p14:creationId xmlns:p14="http://schemas.microsoft.com/office/powerpoint/2010/main" val="323161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05000" y="1208088"/>
            <a:ext cx="5591175" cy="51435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53882" dir="13500000" algn="ctr" rotWithShape="0">
                    <a:srgbClr val="708688">
                      <a:alpha val="50000"/>
                    </a:srgbClr>
                  </a:outerShdw>
                </a:effectLst>
              </a14:hiddenEffects>
            </a:ext>
          </a:extLst>
        </p:spPr>
      </p:pic>
      <p:sp>
        <p:nvSpPr>
          <p:cNvPr id="5" name="Title 1"/>
          <p:cNvSpPr txBox="1">
            <a:spLocks/>
          </p:cNvSpPr>
          <p:nvPr/>
        </p:nvSpPr>
        <p:spPr>
          <a:xfrm>
            <a:off x="0" y="274638"/>
            <a:ext cx="91440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XRF Scanning of Van Gogh’s Bedroom</a:t>
            </a:r>
          </a:p>
        </p:txBody>
      </p:sp>
    </p:spTree>
    <p:extLst>
      <p:ext uri="{BB962C8B-B14F-4D97-AF65-F5344CB8AC3E}">
        <p14:creationId xmlns:p14="http://schemas.microsoft.com/office/powerpoint/2010/main" val="15913843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84281" y="1300899"/>
            <a:ext cx="4527388" cy="2714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22243" y="1300899"/>
            <a:ext cx="2199861" cy="2714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906"/>
            <a:ext cx="8229600" cy="1143000"/>
          </a:xfrm>
        </p:spPr>
        <p:txBody>
          <a:bodyPr>
            <a:normAutofit/>
          </a:bodyPr>
          <a:lstStyle/>
          <a:p>
            <a:r>
              <a:rPr lang="en-US" sz="3600" dirty="0" err="1"/>
              <a:t>Denoising</a:t>
            </a:r>
            <a:r>
              <a:rPr lang="en-US" sz="3600" dirty="0"/>
              <a:t> using XRF Dictionaries</a:t>
            </a:r>
          </a:p>
        </p:txBody>
      </p:sp>
      <p:grpSp>
        <p:nvGrpSpPr>
          <p:cNvPr id="35" name="Group 34"/>
          <p:cNvGrpSpPr/>
          <p:nvPr/>
        </p:nvGrpSpPr>
        <p:grpSpPr>
          <a:xfrm>
            <a:off x="964334" y="2216924"/>
            <a:ext cx="1523294" cy="1544444"/>
            <a:chOff x="1326130" y="2149460"/>
            <a:chExt cx="2331469" cy="2363841"/>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8" name="Straight Arrow Connector 7"/>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735656" y="4101313"/>
                  <a:ext cx="273022" cy="329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𝑤</m:t>
                        </m:r>
                      </m:oMath>
                    </m:oMathPara>
                  </a14:m>
                  <a:endParaRPr lang="en-US" sz="1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3"/>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26130" y="2880329"/>
                  <a:ext cx="218164" cy="329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h</m:t>
                        </m:r>
                      </m:oMath>
                    </m:oMathPara>
                  </a14:m>
                  <a:endParaRPr lang="en-US" sz="1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4"/>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015839" y="4183554"/>
                  <a:ext cx="250253" cy="3297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𝐵</m:t>
                        </m:r>
                      </m:oMath>
                    </m:oMathPara>
                  </a14:m>
                  <a:endParaRPr lang="en-US" sz="1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1039747" y="1761978"/>
                <a:ext cx="1598451"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h</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𝑤</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𝐵</m:t>
                          </m:r>
                        </m:sup>
                      </m:sSup>
                    </m:oMath>
                  </m:oMathPara>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039747" y="1761978"/>
                <a:ext cx="1598451" cy="375872"/>
              </a:xfrm>
              <a:prstGeom prst="rect">
                <a:avLst/>
              </a:prstGeom>
              <a:blipFill rotWithShape="0">
                <a:blip r:embed="rId6"/>
                <a:stretch>
                  <a:fillRect l="-3817" t="-3226" r="-763"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308321" y="1746295"/>
                <a:ext cx="1802481" cy="379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𝑥𝑟𝑓</m:t>
                          </m:r>
                        </m:sup>
                      </m:sSup>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𝐵</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𝑁</m:t>
                          </m:r>
                        </m:sup>
                      </m:sSup>
                    </m:oMath>
                  </m:oMathPara>
                </a14:m>
                <a:endParaRPr lang="en-US" sz="2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4308321" y="1746295"/>
                <a:ext cx="1802481" cy="379527"/>
              </a:xfrm>
              <a:prstGeom prst="rect">
                <a:avLst/>
              </a:prstGeom>
              <a:blipFill rotWithShape="0">
                <a:blip r:embed="rId7"/>
                <a:stretch>
                  <a:fillRect l="-3390" t="-3175" r="-1017" b="-4762"/>
                </a:stretch>
              </a:blipFill>
            </p:spPr>
            <p:txBody>
              <a:bodyPr/>
              <a:lstStyle/>
              <a:p>
                <a:r>
                  <a:rPr lang="en-US">
                    <a:noFill/>
                  </a:rPr>
                  <a:t> </a:t>
                </a:r>
              </a:p>
            </p:txBody>
          </p:sp>
        </mc:Fallback>
      </mc:AlternateContent>
      <p:grpSp>
        <p:nvGrpSpPr>
          <p:cNvPr id="36" name="Group 35"/>
          <p:cNvGrpSpPr/>
          <p:nvPr/>
        </p:nvGrpSpPr>
        <p:grpSpPr>
          <a:xfrm>
            <a:off x="4125238" y="2207960"/>
            <a:ext cx="1817263" cy="1567150"/>
            <a:chOff x="4544820" y="2320061"/>
            <a:chExt cx="2892562" cy="2494454"/>
          </a:xfrm>
        </p:grpSpPr>
        <p:cxnSp>
          <p:nvCxnSpPr>
            <p:cNvPr id="23" name="Straight Arrow Connector 22"/>
            <p:cNvCxnSpPr/>
            <p:nvPr/>
          </p:nvCxnSpPr>
          <p:spPr>
            <a:xfrm flipV="1">
              <a:off x="4930648" y="4471301"/>
              <a:ext cx="2506732" cy="1270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33163" y="2357246"/>
              <a:ext cx="0" cy="193696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4544820" y="2960414"/>
                  <a:ext cx="218256" cy="287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544820" y="2960414"/>
                  <a:ext cx="279179" cy="369332"/>
                </a:xfrm>
                <a:prstGeom prst="rect">
                  <a:avLst/>
                </a:prstGeom>
                <a:blipFill rotWithShape="0">
                  <a:blip r:embed="rId8"/>
                  <a:stretch>
                    <a:fillRect l="-37500" r="-30000"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904837" y="4526606"/>
                  <a:ext cx="236400" cy="287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𝑁</m:t>
                        </m:r>
                      </m:oMath>
                    </m:oMathPara>
                  </a14:m>
                  <a:endParaRPr lang="en-US"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904837" y="4526606"/>
                  <a:ext cx="236400" cy="287909"/>
                </a:xfrm>
                <a:prstGeom prst="rect">
                  <a:avLst/>
                </a:prstGeom>
                <a:blipFill rotWithShape="0">
                  <a:blip r:embed="rId9"/>
                  <a:stretch>
                    <a:fillRect l="-50000" r="-45833" b="-44828"/>
                  </a:stretch>
                </a:blipFill>
              </p:spPr>
              <p:txBody>
                <a:bodyPr/>
                <a:lstStyle/>
                <a:p>
                  <a:r>
                    <a:rPr lang="en-US">
                      <a:noFill/>
                    </a:rPr>
                    <a:t> </a:t>
                  </a:r>
                </a:p>
              </p:txBody>
            </p:sp>
          </mc:Fallback>
        </mc:AlternateContent>
        <p:pic>
          <p:nvPicPr>
            <p:cNvPr id="17" name="Picture 16" descr="Screen Shot 2016-02-05 at 10.56.44 AM.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39965" y="2320061"/>
              <a:ext cx="2497417" cy="1974149"/>
            </a:xfrm>
            <a:prstGeom prst="rect">
              <a:avLst/>
            </a:prstGeom>
          </p:spPr>
        </p:pic>
      </p:grpSp>
      <p:sp>
        <p:nvSpPr>
          <p:cNvPr id="31" name="TextBox 30"/>
          <p:cNvSpPr txBox="1"/>
          <p:nvPr/>
        </p:nvSpPr>
        <p:spPr>
          <a:xfrm>
            <a:off x="821826" y="1300899"/>
            <a:ext cx="1992148" cy="369332"/>
          </a:xfrm>
          <a:prstGeom prst="rect">
            <a:avLst/>
          </a:prstGeom>
          <a:noFill/>
        </p:spPr>
        <p:txBody>
          <a:bodyPr wrap="none" rtlCol="0">
            <a:spAutoFit/>
          </a:bodyPr>
          <a:lstStyle/>
          <a:p>
            <a:r>
              <a:rPr lang="en-US" dirty="0"/>
              <a:t>Captured XRF Cube</a:t>
            </a:r>
          </a:p>
        </p:txBody>
      </p:sp>
      <p:sp>
        <p:nvSpPr>
          <p:cNvPr id="32" name="TextBox 31"/>
          <p:cNvSpPr txBox="1"/>
          <p:nvPr/>
        </p:nvSpPr>
        <p:spPr>
          <a:xfrm>
            <a:off x="4390314" y="1342433"/>
            <a:ext cx="1551322" cy="369332"/>
          </a:xfrm>
          <a:prstGeom prst="rect">
            <a:avLst/>
          </a:prstGeom>
          <a:noFill/>
        </p:spPr>
        <p:txBody>
          <a:bodyPr wrap="none" rtlCol="0">
            <a:spAutoFit/>
          </a:bodyPr>
          <a:lstStyle/>
          <a:p>
            <a:r>
              <a:rPr lang="en-US" dirty="0"/>
              <a:t>XRF Dictionary</a:t>
            </a:r>
          </a:p>
        </p:txBody>
      </p:sp>
      <p:grpSp>
        <p:nvGrpSpPr>
          <p:cNvPr id="6" name="Group 5"/>
          <p:cNvGrpSpPr/>
          <p:nvPr/>
        </p:nvGrpSpPr>
        <p:grpSpPr>
          <a:xfrm>
            <a:off x="141524" y="4374149"/>
            <a:ext cx="8011961" cy="1594851"/>
            <a:chOff x="141524" y="4374149"/>
            <a:chExt cx="8011961" cy="1594851"/>
          </a:xfrm>
        </p:grpSpPr>
        <p:sp>
          <p:nvSpPr>
            <p:cNvPr id="37" name="TextBox 36"/>
            <p:cNvSpPr txBox="1"/>
            <p:nvPr/>
          </p:nvSpPr>
          <p:spPr>
            <a:xfrm>
              <a:off x="141524" y="4374149"/>
              <a:ext cx="1500732" cy="461665"/>
            </a:xfrm>
            <a:prstGeom prst="rect">
              <a:avLst/>
            </a:prstGeom>
            <a:noFill/>
          </p:spPr>
          <p:txBody>
            <a:bodyPr wrap="none" rtlCol="0">
              <a:spAutoFit/>
            </a:bodyPr>
            <a:lstStyle/>
            <a:p>
              <a:r>
                <a:rPr lang="en-US" sz="2400" dirty="0" err="1"/>
                <a:t>Denoising</a:t>
              </a:r>
              <a:r>
                <a:rPr lang="en-US" sz="2400" dirty="0"/>
                <a:t>:</a:t>
              </a:r>
            </a:p>
          </p:txBody>
        </p:sp>
        <mc:AlternateContent xmlns:mc="http://schemas.openxmlformats.org/markup-compatibility/2006" xmlns:a14="http://schemas.microsoft.com/office/drawing/2010/main">
          <mc:Choice Requires="a14">
            <p:sp>
              <p:nvSpPr>
                <p:cNvPr id="39" name="Rectangle 38"/>
                <p:cNvSpPr/>
                <p:nvPr/>
              </p:nvSpPr>
              <p:spPr>
                <a:xfrm>
                  <a:off x="814648" y="5104653"/>
                  <a:ext cx="4425955" cy="7330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400" i="1" smtClean="0">
                                <a:latin typeface="Cambria Math" charset="0"/>
                              </a:rPr>
                            </m:ctrlPr>
                          </m:funcPr>
                          <m:fName>
                            <m:sSup>
                              <m:sSupPr>
                                <m:ctrlPr>
                                  <a:rPr lang="en-US" sz="2400" b="0" i="1" smtClean="0">
                                    <a:latin typeface="Cambria Math" charset="0"/>
                                  </a:rPr>
                                </m:ctrlPr>
                              </m:sSupPr>
                              <m:e>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m:t>
                                    </m:r>
                                    <m:sSup>
                                      <m:sSupPr>
                                        <m:ctrlPr>
                                          <a:rPr lang="en-US" sz="2400" b="0" i="1" smtClean="0">
                                            <a:latin typeface="Cambria Math" charset="0"/>
                                          </a:rPr>
                                        </m:ctrlPr>
                                      </m:sSupPr>
                                      <m:e>
                                        <m:r>
                                          <a:rPr lang="en-US" sz="2400" b="0" i="1" smtClean="0">
                                            <a:latin typeface="Cambria Math" charset="0"/>
                                          </a:rPr>
                                          <m:t>𝑓</m:t>
                                        </m:r>
                                      </m:e>
                                      <m:sup>
                                        <m:r>
                                          <a:rPr lang="en-US" sz="2400" b="0" i="1" smtClean="0">
                                            <a:latin typeface="Cambria Math" charset="0"/>
                                          </a:rPr>
                                          <m:t>∗</m:t>
                                        </m:r>
                                      </m:sup>
                                    </m:sSup>
                                  </m:sup>
                                </m:sSup>
                                <m:r>
                                  <a:rPr lang="en-US" sz="2400" b="0" i="1" smtClean="0">
                                    <a:latin typeface="Cambria Math" charset="0"/>
                                  </a:rPr>
                                  <m:t>,</m:t>
                                </m:r>
                                <m:r>
                                  <a:rPr lang="en-US" sz="2400" b="0" i="1" smtClean="0">
                                    <a:latin typeface="Cambria Math" charset="0"/>
                                  </a:rPr>
                                  <m:t>𝐴</m:t>
                                </m:r>
                              </m:e>
                              <m:sup>
                                <m:r>
                                  <a:rPr lang="en-US" sz="2400" b="0" i="1" smtClean="0">
                                    <a:latin typeface="Cambria Math" charset="0"/>
                                  </a:rPr>
                                  <m:t>∗</m:t>
                                </m:r>
                              </m:sup>
                            </m:sSup>
                            <m:r>
                              <a:rPr lang="en-US" sz="2400" b="0" i="1" smtClean="0">
                                <a:latin typeface="Cambria Math" charset="0"/>
                              </a:rPr>
                              <m:t>=</m:t>
                            </m:r>
                            <m:limLow>
                              <m:limLowPr>
                                <m:ctrlPr>
                                  <a:rPr lang="en-US" sz="2400" i="1">
                                    <a:latin typeface="Cambria Math" charset="0"/>
                                  </a:rPr>
                                </m:ctrlPr>
                              </m:limLowPr>
                              <m:e>
                                <m:r>
                                  <m:rPr>
                                    <m:sty m:val="p"/>
                                  </m:rPr>
                                  <a:rPr lang="en-US" sz="2400">
                                    <a:latin typeface="Cambria Math" charset="0"/>
                                  </a:rPr>
                                  <m:t>min</m:t>
                                </m:r>
                              </m:e>
                              <m:lim>
                                <m:sSup>
                                  <m:sSupPr>
                                    <m:ctrlPr>
                                      <a:rPr lang="en-US" sz="2400" i="1">
                                        <a:latin typeface="Cambria Math" charset="0"/>
                                      </a:rPr>
                                    </m:ctrlPr>
                                  </m:sSupPr>
                                  <m:e>
                                    <m:r>
                                      <a:rPr lang="en-US" sz="2400" i="1">
                                        <a:latin typeface="Cambria Math" charset="0"/>
                                      </a:rPr>
                                      <m:t>𝐷</m:t>
                                    </m:r>
                                  </m:e>
                                  <m:sup>
                                    <m:r>
                                      <a:rPr lang="en-US" sz="2400" i="1">
                                        <a:latin typeface="Cambria Math" charset="0"/>
                                      </a:rPr>
                                      <m:t>𝑥𝑟𝑓</m:t>
                                    </m:r>
                                  </m:sup>
                                </m:sSup>
                                <m:r>
                                  <a:rPr lang="en-US" sz="2400" b="0" i="1" smtClean="0">
                                    <a:latin typeface="Cambria Math" charset="0"/>
                                  </a:rPr>
                                  <m:t>,  </m:t>
                                </m:r>
                                <m:r>
                                  <a:rPr lang="en-US" sz="2400" b="0" i="1" smtClean="0">
                                    <a:latin typeface="Cambria Math" charset="0"/>
                                  </a:rPr>
                                  <m:t>𝐴</m:t>
                                </m:r>
                              </m:lim>
                            </m:limLow>
                          </m:fName>
                          <m:e>
                            <m:sSubSup>
                              <m:sSubSupPr>
                                <m:ctrlPr>
                                  <a:rPr lang="en-US" sz="2400" b="0" i="1" smtClean="0">
                                    <a:latin typeface="Cambria Math" charset="0"/>
                                  </a:rPr>
                                </m:ctrlPr>
                              </m:sSubSupPr>
                              <m:e>
                                <m:d>
                                  <m:dPr>
                                    <m:begChr m:val="‖"/>
                                    <m:endChr m:val="‖"/>
                                    <m:ctrlPr>
                                      <a:rPr lang="en-US" sz="2400" b="0" i="1" smtClean="0">
                                        <a:latin typeface="Cambria Math" charset="0"/>
                                      </a:rPr>
                                    </m:ctrlPr>
                                  </m:dPr>
                                  <m:e>
                                    <m:r>
                                      <a:rPr lang="en-US" sz="2400" b="0" i="1" smtClean="0">
                                        <a:latin typeface="Cambria Math" charset="0"/>
                                      </a:rPr>
                                      <m:t>𝑋</m:t>
                                    </m:r>
                                    <m:r>
                                      <a:rPr lang="en-US" sz="2400" b="0" i="1" smtClean="0">
                                        <a:latin typeface="Cambria Math" charset="0"/>
                                      </a:rPr>
                                      <m:t>−</m:t>
                                    </m:r>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𝑥𝑟𝑓</m:t>
                                        </m:r>
                                      </m:sup>
                                    </m:sSup>
                                    <m:r>
                                      <a:rPr lang="en-US" sz="2400" b="0" i="1" smtClean="0">
                                        <a:latin typeface="Cambria Math" charset="0"/>
                                      </a:rPr>
                                      <m:t>𝐴</m:t>
                                    </m:r>
                                  </m:e>
                                </m:d>
                              </m:e>
                              <m:sub>
                                <m:r>
                                  <a:rPr lang="en-US" sz="2400" b="0" i="1" smtClean="0">
                                    <a:latin typeface="Cambria Math" charset="0"/>
                                  </a:rPr>
                                  <m:t>𝐹</m:t>
                                </m:r>
                              </m:sub>
                              <m:sup>
                                <m:r>
                                  <a:rPr lang="en-US" sz="2400" b="0" i="1" smtClean="0">
                                    <a:latin typeface="Cambria Math" charset="0"/>
                                  </a:rPr>
                                  <m:t>2</m:t>
                                </m:r>
                              </m:sup>
                            </m:sSubSup>
                          </m:e>
                        </m:func>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814648" y="5104653"/>
                  <a:ext cx="4425955" cy="733021"/>
                </a:xfrm>
                <a:prstGeom prst="rect">
                  <a:avLst/>
                </a:prstGeom>
                <a:blipFill rotWithShape="0">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5422605" y="5191127"/>
                  <a:ext cx="2718180" cy="4875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i="1" smtClean="0">
                                <a:latin typeface="Cambria Math" charset="0"/>
                              </a:rPr>
                              <m:t>𝑌</m:t>
                            </m:r>
                          </m:e>
                          <m:sub>
                            <m:r>
                              <a:rPr lang="en-US" sz="2400" b="0" i="1" smtClean="0">
                                <a:latin typeface="Cambria Math" charset="0"/>
                              </a:rPr>
                              <m:t>𝑑𝑒𝑛𝑜𝑖𝑠𝑒</m:t>
                            </m:r>
                          </m:sub>
                        </m:sSub>
                        <m:r>
                          <a:rPr lang="en-US" sz="2400" b="0" i="1" smtClean="0">
                            <a:latin typeface="Cambria Math" charset="0"/>
                          </a:rPr>
                          <m:t>=</m:t>
                        </m:r>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m:t>
                            </m:r>
                            <m:sSup>
                              <m:sSupPr>
                                <m:ctrlPr>
                                  <a:rPr lang="en-US" sz="2400" b="0" i="1" smtClean="0">
                                    <a:latin typeface="Cambria Math" charset="0"/>
                                  </a:rPr>
                                </m:ctrlPr>
                              </m:sSupPr>
                              <m:e>
                                <m:r>
                                  <a:rPr lang="en-US" sz="2400" b="0" i="1" smtClean="0">
                                    <a:latin typeface="Cambria Math" charset="0"/>
                                  </a:rPr>
                                  <m:t>𝑓</m:t>
                                </m:r>
                              </m:e>
                              <m:sup>
                                <m:r>
                                  <a:rPr lang="en-US" sz="2400" b="0" i="1" smtClean="0">
                                    <a:latin typeface="Cambria Math" charset="0"/>
                                  </a:rPr>
                                  <m:t>∗</m:t>
                                </m:r>
                              </m:sup>
                            </m:sSup>
                          </m:sup>
                        </m:sSup>
                        <m:sSup>
                          <m:sSupPr>
                            <m:ctrlPr>
                              <a:rPr lang="en-US" sz="2400" b="0" i="1" smtClean="0">
                                <a:latin typeface="Cambria Math" charset="0"/>
                              </a:rPr>
                            </m:ctrlPr>
                          </m:sSupPr>
                          <m:e>
                            <m:r>
                              <a:rPr lang="en-US" sz="2400" b="0" i="1" smtClean="0">
                                <a:latin typeface="Cambria Math" charset="0"/>
                              </a:rPr>
                              <m:t>𝐴</m:t>
                            </m:r>
                          </m:e>
                          <m:sup>
                            <m:r>
                              <a:rPr lang="en-US" sz="2400" b="0" i="1" smtClean="0">
                                <a:latin typeface="Cambria Math" charset="0"/>
                              </a:rPr>
                              <m:t>∗</m:t>
                            </m:r>
                          </m:sup>
                        </m:sSup>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5422605" y="5191127"/>
                  <a:ext cx="2718180" cy="487506"/>
                </a:xfrm>
                <a:prstGeom prst="rect">
                  <a:avLst/>
                </a:prstGeom>
                <a:blipFill rotWithShape="0">
                  <a:blip r:embed="rId12"/>
                  <a:stretch>
                    <a:fillRect/>
                  </a:stretch>
                </a:blipFill>
              </p:spPr>
              <p:txBody>
                <a:bodyPr/>
                <a:lstStyle/>
                <a:p>
                  <a:r>
                    <a:rPr lang="en-US">
                      <a:noFill/>
                    </a:rPr>
                    <a:t> </a:t>
                  </a:r>
                </a:p>
              </p:txBody>
            </p:sp>
          </mc:Fallback>
        </mc:AlternateContent>
        <p:sp>
          <p:nvSpPr>
            <p:cNvPr id="42" name="Rectangle 41"/>
            <p:cNvSpPr/>
            <p:nvPr/>
          </p:nvSpPr>
          <p:spPr>
            <a:xfrm>
              <a:off x="673989" y="5041153"/>
              <a:ext cx="7479496" cy="927847"/>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6417897" y="1342433"/>
            <a:ext cx="2005677" cy="369332"/>
          </a:xfrm>
          <a:prstGeom prst="rect">
            <a:avLst/>
          </a:prstGeom>
          <a:noFill/>
        </p:spPr>
        <p:txBody>
          <a:bodyPr wrap="none" rtlCol="0">
            <a:spAutoFit/>
          </a:bodyPr>
          <a:lstStyle/>
          <a:p>
            <a:r>
              <a:rPr lang="en-US" dirty="0" err="1"/>
              <a:t>Denoised</a:t>
            </a:r>
            <a:r>
              <a:rPr lang="en-US" dirty="0"/>
              <a:t> XRF Cube</a:t>
            </a:r>
          </a:p>
        </p:txBody>
      </p:sp>
      <mc:AlternateContent xmlns:mc="http://schemas.openxmlformats.org/markup-compatibility/2006" xmlns:a14="http://schemas.microsoft.com/office/drawing/2010/main">
        <mc:Choice Requires="a14">
          <p:sp>
            <p:nvSpPr>
              <p:cNvPr id="49" name="TextBox 48"/>
              <p:cNvSpPr txBox="1"/>
              <p:nvPr/>
            </p:nvSpPr>
            <p:spPr>
              <a:xfrm>
                <a:off x="6569904" y="1678916"/>
                <a:ext cx="1585626"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𝑌</m:t>
                      </m:r>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h</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𝑤</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𝐵</m:t>
                          </m:r>
                        </m:sup>
                      </m:sSup>
                    </m:oMath>
                  </m:oMathPara>
                </a14:m>
                <a:endParaRPr lang="en-US" sz="2400" dirty="0"/>
              </a:p>
            </p:txBody>
          </p:sp>
        </mc:Choice>
        <mc:Fallback xmlns="">
          <p:sp>
            <p:nvSpPr>
              <p:cNvPr id="49" name="TextBox 48"/>
              <p:cNvSpPr txBox="1">
                <a:spLocks noRot="1" noChangeAspect="1" noMove="1" noResize="1" noEditPoints="1" noAdjustHandles="1" noChangeArrowheads="1" noChangeShapeType="1" noTextEdit="1"/>
              </p:cNvSpPr>
              <p:nvPr/>
            </p:nvSpPr>
            <p:spPr>
              <a:xfrm>
                <a:off x="6569904" y="1678916"/>
                <a:ext cx="1585626" cy="375872"/>
              </a:xfrm>
              <a:prstGeom prst="rect">
                <a:avLst/>
              </a:prstGeom>
              <a:blipFill rotWithShape="0">
                <a:blip r:embed="rId13"/>
                <a:stretch>
                  <a:fillRect l="-3846" t="-1613" r="-769" b="-4839"/>
                </a:stretch>
              </a:blipFill>
            </p:spPr>
            <p:txBody>
              <a:bodyPr/>
              <a:lstStyle/>
              <a:p>
                <a:r>
                  <a:rPr lang="en-US">
                    <a:noFill/>
                  </a:rPr>
                  <a:t> </a:t>
                </a:r>
              </a:p>
            </p:txBody>
          </p:sp>
        </mc:Fallback>
      </mc:AlternateContent>
      <p:grpSp>
        <p:nvGrpSpPr>
          <p:cNvPr id="50" name="Group 49"/>
          <p:cNvGrpSpPr/>
          <p:nvPr/>
        </p:nvGrpSpPr>
        <p:grpSpPr>
          <a:xfrm>
            <a:off x="6490719" y="2186665"/>
            <a:ext cx="1562894" cy="1609770"/>
            <a:chOff x="1326130" y="2149460"/>
            <a:chExt cx="2331469" cy="2401398"/>
          </a:xfrm>
        </p:grpSpPr>
        <p:pic>
          <p:nvPicPr>
            <p:cNvPr id="51" name="Picture 5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52" name="Straight Arrow Connector 51"/>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1735657" y="4101314"/>
                  <a:ext cx="305513"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𝑤</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3"/>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326130" y="2880329"/>
                  <a:ext cx="244390"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h</m:t>
                        </m:r>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4"/>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3015839" y="4183554"/>
                  <a:ext cx="278442"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p:sp>
        <p:nvSpPr>
          <p:cNvPr id="4" name="Right Arrow 3"/>
          <p:cNvSpPr/>
          <p:nvPr/>
        </p:nvSpPr>
        <p:spPr>
          <a:xfrm>
            <a:off x="3114261" y="2409016"/>
            <a:ext cx="702365" cy="40707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431596" y="938186"/>
            <a:ext cx="684803" cy="369332"/>
          </a:xfrm>
          <a:prstGeom prst="rect">
            <a:avLst/>
          </a:prstGeom>
          <a:noFill/>
        </p:spPr>
        <p:txBody>
          <a:bodyPr wrap="none" rtlCol="0">
            <a:spAutoFit/>
          </a:bodyPr>
          <a:lstStyle/>
          <a:p>
            <a:r>
              <a:rPr lang="en-US" u="sng"/>
              <a:t>Input</a:t>
            </a:r>
            <a:endParaRPr lang="en-US" u="sng" dirty="0"/>
          </a:p>
        </p:txBody>
      </p:sp>
      <p:sp>
        <p:nvSpPr>
          <p:cNvPr id="61" name="TextBox 60"/>
          <p:cNvSpPr txBox="1"/>
          <p:nvPr/>
        </p:nvSpPr>
        <p:spPr>
          <a:xfrm>
            <a:off x="5969742" y="938186"/>
            <a:ext cx="870751" cy="369332"/>
          </a:xfrm>
          <a:prstGeom prst="rect">
            <a:avLst/>
          </a:prstGeom>
          <a:noFill/>
        </p:spPr>
        <p:txBody>
          <a:bodyPr wrap="none" rtlCol="0">
            <a:spAutoFit/>
          </a:bodyPr>
          <a:lstStyle/>
          <a:p>
            <a:r>
              <a:rPr lang="en-US" u="sng" dirty="0"/>
              <a:t>Output</a:t>
            </a:r>
          </a:p>
        </p:txBody>
      </p:sp>
    </p:spTree>
    <p:extLst>
      <p:ext uri="{BB962C8B-B14F-4D97-AF65-F5344CB8AC3E}">
        <p14:creationId xmlns:p14="http://schemas.microsoft.com/office/powerpoint/2010/main" val="5458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Denoising</a:t>
            </a:r>
            <a:r>
              <a:rPr lang="en-US" dirty="0"/>
              <a:t> results</a:t>
            </a:r>
          </a:p>
        </p:txBody>
      </p:sp>
      <p:pic>
        <p:nvPicPr>
          <p:cNvPr id="22" name="Picture 21"/>
          <p:cNvPicPr>
            <a:picLocks noChangeAspect="1"/>
          </p:cNvPicPr>
          <p:nvPr/>
        </p:nvPicPr>
        <p:blipFill>
          <a:blip r:embed="rId2"/>
          <a:stretch>
            <a:fillRect/>
          </a:stretch>
        </p:blipFill>
        <p:spPr>
          <a:xfrm>
            <a:off x="4452730" y="2533798"/>
            <a:ext cx="4234070" cy="2652377"/>
          </a:xfrm>
          <a:prstGeom prst="rect">
            <a:avLst/>
          </a:prstGeom>
        </p:spPr>
      </p:pic>
      <p:grpSp>
        <p:nvGrpSpPr>
          <p:cNvPr id="37" name="Group 36"/>
          <p:cNvGrpSpPr/>
          <p:nvPr/>
        </p:nvGrpSpPr>
        <p:grpSpPr>
          <a:xfrm>
            <a:off x="1285279" y="1475552"/>
            <a:ext cx="2179391" cy="2081063"/>
            <a:chOff x="1159171" y="3821423"/>
            <a:chExt cx="2179391" cy="2081063"/>
          </a:xfrm>
        </p:grpSpPr>
        <p:grpSp>
          <p:nvGrpSpPr>
            <p:cNvPr id="5" name="Group 4"/>
            <p:cNvGrpSpPr/>
            <p:nvPr/>
          </p:nvGrpSpPr>
          <p:grpSpPr>
            <a:xfrm>
              <a:off x="1384858" y="4292716"/>
              <a:ext cx="1562894" cy="1609770"/>
              <a:chOff x="1326130" y="2149460"/>
              <a:chExt cx="2331469" cy="2401398"/>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7" name="Straight Arrow Connector 6"/>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1735657" y="4101314"/>
                    <a:ext cx="305513"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𝑤</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4"/>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326130" y="2880329"/>
                    <a:ext cx="244390"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h</m:t>
                          </m:r>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5"/>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015839" y="4183554"/>
                    <a:ext cx="278442"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p:sp>
          <p:nvSpPr>
            <p:cNvPr id="25" name="TextBox 24"/>
            <p:cNvSpPr txBox="1"/>
            <p:nvPr/>
          </p:nvSpPr>
          <p:spPr>
            <a:xfrm>
              <a:off x="1159171" y="3838530"/>
              <a:ext cx="2005677" cy="369332"/>
            </a:xfrm>
            <a:prstGeom prst="rect">
              <a:avLst/>
            </a:prstGeom>
            <a:noFill/>
          </p:spPr>
          <p:txBody>
            <a:bodyPr wrap="none" rtlCol="0">
              <a:spAutoFit/>
            </a:bodyPr>
            <a:lstStyle/>
            <a:p>
              <a:r>
                <a:rPr lang="en-US" dirty="0" err="1"/>
                <a:t>Denoised</a:t>
              </a:r>
              <a:r>
                <a:rPr lang="en-US" dirty="0"/>
                <a:t> XRF Cube</a:t>
              </a:r>
            </a:p>
          </p:txBody>
        </p:sp>
        <mc:AlternateContent xmlns:mc="http://schemas.openxmlformats.org/markup-compatibility/2006" xmlns:a14="http://schemas.microsoft.com/office/drawing/2010/main">
          <mc:Choice Requires="a14">
            <p:sp>
              <p:nvSpPr>
                <p:cNvPr id="26" name="TextBox 25"/>
                <p:cNvSpPr txBox="1"/>
                <p:nvPr/>
              </p:nvSpPr>
              <p:spPr>
                <a:xfrm>
                  <a:off x="3076182" y="3821423"/>
                  <a:ext cx="2623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𝑌</m:t>
                        </m:r>
                      </m:oMath>
                    </m:oMathPara>
                  </a14:m>
                  <a:endParaRPr lang="en-US" sz="2400" dirty="0"/>
                </a:p>
              </p:txBody>
            </p:sp>
          </mc:Choice>
          <mc:Fallback xmlns="">
            <p:sp>
              <p:nvSpPr>
                <p:cNvPr id="26" name="TextBox 25"/>
                <p:cNvSpPr txBox="1">
                  <a:spLocks noRot="1" noChangeAspect="1" noMove="1" noResize="1" noEditPoints="1" noAdjustHandles="1" noChangeArrowheads="1" noChangeShapeType="1" noTextEdit="1"/>
                </p:cNvSpPr>
                <p:nvPr/>
              </p:nvSpPr>
              <p:spPr>
                <a:xfrm>
                  <a:off x="3076182" y="3821423"/>
                  <a:ext cx="262380" cy="369332"/>
                </a:xfrm>
                <a:prstGeom prst="rect">
                  <a:avLst/>
                </a:prstGeom>
                <a:blipFill rotWithShape="0">
                  <a:blip r:embed="rId7"/>
                  <a:stretch>
                    <a:fillRect l="-25581" r="-23256" b="-4918"/>
                  </a:stretch>
                </a:blipFill>
              </p:spPr>
              <p:txBody>
                <a:bodyPr/>
                <a:lstStyle/>
                <a:p>
                  <a:r>
                    <a:rPr lang="en-US">
                      <a:noFill/>
                    </a:rPr>
                    <a:t> </a:t>
                  </a:r>
                </a:p>
              </p:txBody>
            </p:sp>
          </mc:Fallback>
        </mc:AlternateContent>
      </p:grpSp>
      <p:grpSp>
        <p:nvGrpSpPr>
          <p:cNvPr id="13" name="Group 12"/>
          <p:cNvGrpSpPr/>
          <p:nvPr/>
        </p:nvGrpSpPr>
        <p:grpSpPr>
          <a:xfrm>
            <a:off x="1416414" y="4163465"/>
            <a:ext cx="1662473" cy="1726518"/>
            <a:chOff x="1326130" y="2149460"/>
            <a:chExt cx="2331469" cy="2421286"/>
          </a:xfrm>
        </p:grpSpPr>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15" name="Straight Arrow Connector 14"/>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1735657" y="4101314"/>
                  <a:ext cx="322057" cy="387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𝑤</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4"/>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326130" y="2880330"/>
                  <a:ext cx="257624" cy="387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h</m:t>
                        </m:r>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5"/>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015839" y="4183553"/>
                  <a:ext cx="293520" cy="387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p:grpSp>
        <p:nvGrpSpPr>
          <p:cNvPr id="44" name="Group 43"/>
          <p:cNvGrpSpPr/>
          <p:nvPr/>
        </p:nvGrpSpPr>
        <p:grpSpPr>
          <a:xfrm>
            <a:off x="947229" y="3710396"/>
            <a:ext cx="2938083" cy="384192"/>
            <a:chOff x="570719" y="3737948"/>
            <a:chExt cx="2938083" cy="384192"/>
          </a:xfrm>
        </p:grpSpPr>
        <mc:AlternateContent xmlns:mc="http://schemas.openxmlformats.org/markup-compatibility/2006" xmlns:a14="http://schemas.microsoft.com/office/drawing/2010/main">
          <mc:Choice Requires="a14">
            <p:sp>
              <p:nvSpPr>
                <p:cNvPr id="23" name="TextBox 22"/>
                <p:cNvSpPr txBox="1"/>
                <p:nvPr/>
              </p:nvSpPr>
              <p:spPr>
                <a:xfrm>
                  <a:off x="3233598" y="3737948"/>
                  <a:ext cx="275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oMath>
                    </m:oMathPara>
                  </a14:m>
                  <a:endParaRPr lang="en-US" sz="2400" dirty="0"/>
                </a:p>
              </p:txBody>
            </p:sp>
          </mc:Choice>
          <mc:Fallback xmlns="">
            <p:sp>
              <p:nvSpPr>
                <p:cNvPr id="23" name="TextBox 22"/>
                <p:cNvSpPr txBox="1">
                  <a:spLocks noRot="1" noChangeAspect="1" noMove="1" noResize="1" noEditPoints="1" noAdjustHandles="1" noChangeArrowheads="1" noChangeShapeType="1" noTextEdit="1"/>
                </p:cNvSpPr>
                <p:nvPr/>
              </p:nvSpPr>
              <p:spPr>
                <a:xfrm>
                  <a:off x="3233598" y="3737948"/>
                  <a:ext cx="275204" cy="369332"/>
                </a:xfrm>
                <a:prstGeom prst="rect">
                  <a:avLst/>
                </a:prstGeom>
                <a:blipFill rotWithShape="0">
                  <a:blip r:embed="rId9"/>
                  <a:stretch>
                    <a:fillRect l="-23913" r="-19565" b="-4918"/>
                  </a:stretch>
                </a:blipFill>
              </p:spPr>
              <p:txBody>
                <a:bodyPr/>
                <a:lstStyle/>
                <a:p>
                  <a:r>
                    <a:rPr lang="en-US">
                      <a:noFill/>
                    </a:rPr>
                    <a:t> </a:t>
                  </a:r>
                </a:p>
              </p:txBody>
            </p:sp>
          </mc:Fallback>
        </mc:AlternateContent>
        <p:sp>
          <p:nvSpPr>
            <p:cNvPr id="24" name="TextBox 23"/>
            <p:cNvSpPr txBox="1"/>
            <p:nvPr/>
          </p:nvSpPr>
          <p:spPr>
            <a:xfrm>
              <a:off x="570719" y="3752808"/>
              <a:ext cx="2699713" cy="369332"/>
            </a:xfrm>
            <a:prstGeom prst="rect">
              <a:avLst/>
            </a:prstGeom>
            <a:noFill/>
          </p:spPr>
          <p:txBody>
            <a:bodyPr wrap="none" rtlCol="0">
              <a:spAutoFit/>
            </a:bodyPr>
            <a:lstStyle/>
            <a:p>
              <a:r>
                <a:rPr lang="en-US" dirty="0"/>
                <a:t>Captured (Noisy) XRF Cube</a:t>
              </a:r>
            </a:p>
          </p:txBody>
        </p:sp>
      </p:grpSp>
      <p:grpSp>
        <p:nvGrpSpPr>
          <p:cNvPr id="35" name="Group 34"/>
          <p:cNvGrpSpPr/>
          <p:nvPr/>
        </p:nvGrpSpPr>
        <p:grpSpPr>
          <a:xfrm>
            <a:off x="2067136" y="4926559"/>
            <a:ext cx="1002226" cy="212725"/>
            <a:chOff x="1896536" y="2720975"/>
            <a:chExt cx="1037164" cy="212725"/>
          </a:xfrm>
          <a:solidFill>
            <a:srgbClr val="FF0000"/>
          </a:solidFill>
        </p:grpSpPr>
        <p:sp>
          <p:nvSpPr>
            <p:cNvPr id="27" name="Rectangle 26"/>
            <p:cNvSpPr/>
            <p:nvPr/>
          </p:nvSpPr>
          <p:spPr>
            <a:xfrm flipH="1">
              <a:off x="1896536" y="2839133"/>
              <a:ext cx="85703" cy="91320"/>
            </a:xfrm>
            <a:prstGeom prst="rect">
              <a:avLst/>
            </a:prstGeom>
            <a:grpFill/>
            <a:ln w="9525">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1965325" y="2768600"/>
              <a:ext cx="968375" cy="165100"/>
            </a:xfrm>
            <a:custGeom>
              <a:avLst/>
              <a:gdLst>
                <a:gd name="connsiteX0" fmla="*/ 3175 w 968375"/>
                <a:gd name="connsiteY0" fmla="*/ 101600 h 165100"/>
                <a:gd name="connsiteX1" fmla="*/ 968375 w 968375"/>
                <a:gd name="connsiteY1" fmla="*/ 0 h 165100"/>
                <a:gd name="connsiteX2" fmla="*/ 968375 w 968375"/>
                <a:gd name="connsiteY2" fmla="*/ 73025 h 165100"/>
                <a:gd name="connsiteX3" fmla="*/ 0 w 968375"/>
                <a:gd name="connsiteY3" fmla="*/ 165100 h 165100"/>
                <a:gd name="connsiteX4" fmla="*/ 3175 w 968375"/>
                <a:gd name="connsiteY4" fmla="*/ 1016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165100">
                  <a:moveTo>
                    <a:pt x="3175" y="101600"/>
                  </a:moveTo>
                  <a:lnTo>
                    <a:pt x="968375" y="0"/>
                  </a:lnTo>
                  <a:lnTo>
                    <a:pt x="968375" y="73025"/>
                  </a:lnTo>
                  <a:lnTo>
                    <a:pt x="0" y="165100"/>
                  </a:lnTo>
                  <a:lnTo>
                    <a:pt x="3175" y="1016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1917700" y="2720975"/>
              <a:ext cx="1016000" cy="152400"/>
            </a:xfrm>
            <a:custGeom>
              <a:avLst/>
              <a:gdLst>
                <a:gd name="connsiteX0" fmla="*/ 0 w 1016000"/>
                <a:gd name="connsiteY0" fmla="*/ 111125 h 152400"/>
                <a:gd name="connsiteX1" fmla="*/ 984250 w 1016000"/>
                <a:gd name="connsiteY1" fmla="*/ 0 h 152400"/>
                <a:gd name="connsiteX2" fmla="*/ 1016000 w 1016000"/>
                <a:gd name="connsiteY2" fmla="*/ 50800 h 152400"/>
                <a:gd name="connsiteX3" fmla="*/ 53975 w 1016000"/>
                <a:gd name="connsiteY3" fmla="*/ 152400 h 152400"/>
                <a:gd name="connsiteX4" fmla="*/ 0 w 1016000"/>
                <a:gd name="connsiteY4" fmla="*/ 11112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0" h="152400">
                  <a:moveTo>
                    <a:pt x="0" y="111125"/>
                  </a:moveTo>
                  <a:lnTo>
                    <a:pt x="984250" y="0"/>
                  </a:lnTo>
                  <a:lnTo>
                    <a:pt x="1016000" y="50800"/>
                  </a:lnTo>
                  <a:lnTo>
                    <a:pt x="53975" y="152400"/>
                  </a:lnTo>
                  <a:lnTo>
                    <a:pt x="0" y="111125"/>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2125040" y="2665868"/>
            <a:ext cx="937696" cy="212725"/>
            <a:chOff x="1896536" y="2720975"/>
            <a:chExt cx="1037164" cy="212725"/>
          </a:xfrm>
          <a:solidFill>
            <a:srgbClr val="92D050"/>
          </a:solidFill>
        </p:grpSpPr>
        <p:sp>
          <p:nvSpPr>
            <p:cNvPr id="39" name="Rectangle 38"/>
            <p:cNvSpPr/>
            <p:nvPr/>
          </p:nvSpPr>
          <p:spPr>
            <a:xfrm flipH="1">
              <a:off x="1896536" y="2839133"/>
              <a:ext cx="85703" cy="91320"/>
            </a:xfrm>
            <a:prstGeom prst="rect">
              <a:avLst/>
            </a:prstGeom>
            <a:grpFill/>
            <a:ln w="9525">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1965325" y="2768600"/>
              <a:ext cx="968375" cy="165100"/>
            </a:xfrm>
            <a:custGeom>
              <a:avLst/>
              <a:gdLst>
                <a:gd name="connsiteX0" fmla="*/ 3175 w 968375"/>
                <a:gd name="connsiteY0" fmla="*/ 101600 h 165100"/>
                <a:gd name="connsiteX1" fmla="*/ 968375 w 968375"/>
                <a:gd name="connsiteY1" fmla="*/ 0 h 165100"/>
                <a:gd name="connsiteX2" fmla="*/ 968375 w 968375"/>
                <a:gd name="connsiteY2" fmla="*/ 73025 h 165100"/>
                <a:gd name="connsiteX3" fmla="*/ 0 w 968375"/>
                <a:gd name="connsiteY3" fmla="*/ 165100 h 165100"/>
                <a:gd name="connsiteX4" fmla="*/ 3175 w 968375"/>
                <a:gd name="connsiteY4" fmla="*/ 10160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165100">
                  <a:moveTo>
                    <a:pt x="3175" y="101600"/>
                  </a:moveTo>
                  <a:lnTo>
                    <a:pt x="968375" y="0"/>
                  </a:lnTo>
                  <a:lnTo>
                    <a:pt x="968375" y="73025"/>
                  </a:lnTo>
                  <a:lnTo>
                    <a:pt x="0" y="165100"/>
                  </a:lnTo>
                  <a:lnTo>
                    <a:pt x="3175" y="101600"/>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1917700" y="2720975"/>
              <a:ext cx="1016000" cy="152400"/>
            </a:xfrm>
            <a:custGeom>
              <a:avLst/>
              <a:gdLst>
                <a:gd name="connsiteX0" fmla="*/ 0 w 1016000"/>
                <a:gd name="connsiteY0" fmla="*/ 111125 h 152400"/>
                <a:gd name="connsiteX1" fmla="*/ 984250 w 1016000"/>
                <a:gd name="connsiteY1" fmla="*/ 0 h 152400"/>
                <a:gd name="connsiteX2" fmla="*/ 1016000 w 1016000"/>
                <a:gd name="connsiteY2" fmla="*/ 50800 h 152400"/>
                <a:gd name="connsiteX3" fmla="*/ 53975 w 1016000"/>
                <a:gd name="connsiteY3" fmla="*/ 152400 h 152400"/>
                <a:gd name="connsiteX4" fmla="*/ 0 w 1016000"/>
                <a:gd name="connsiteY4" fmla="*/ 111125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000" h="152400">
                  <a:moveTo>
                    <a:pt x="0" y="111125"/>
                  </a:moveTo>
                  <a:lnTo>
                    <a:pt x="984250" y="0"/>
                  </a:lnTo>
                  <a:lnTo>
                    <a:pt x="1016000" y="50800"/>
                  </a:lnTo>
                  <a:lnTo>
                    <a:pt x="53975" y="152400"/>
                  </a:lnTo>
                  <a:lnTo>
                    <a:pt x="0" y="111125"/>
                  </a:lnTo>
                  <a:close/>
                </a:path>
              </a:pathLst>
            </a:custGeom>
            <a:grp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Freeform 41"/>
          <p:cNvSpPr/>
          <p:nvPr/>
        </p:nvSpPr>
        <p:spPr>
          <a:xfrm>
            <a:off x="3087757" y="2749826"/>
            <a:ext cx="2007704" cy="921305"/>
          </a:xfrm>
          <a:custGeom>
            <a:avLst/>
            <a:gdLst>
              <a:gd name="connsiteX0" fmla="*/ 0 w 2007704"/>
              <a:gd name="connsiteY0" fmla="*/ 0 h 921305"/>
              <a:gd name="connsiteX1" fmla="*/ 636104 w 2007704"/>
              <a:gd name="connsiteY1" fmla="*/ 430696 h 921305"/>
              <a:gd name="connsiteX2" fmla="*/ 1040295 w 2007704"/>
              <a:gd name="connsiteY2" fmla="*/ 848139 h 921305"/>
              <a:gd name="connsiteX3" fmla="*/ 2007704 w 2007704"/>
              <a:gd name="connsiteY3" fmla="*/ 921026 h 921305"/>
            </a:gdLst>
            <a:ahLst/>
            <a:cxnLst>
              <a:cxn ang="0">
                <a:pos x="connsiteX0" y="connsiteY0"/>
              </a:cxn>
              <a:cxn ang="0">
                <a:pos x="connsiteX1" y="connsiteY1"/>
              </a:cxn>
              <a:cxn ang="0">
                <a:pos x="connsiteX2" y="connsiteY2"/>
              </a:cxn>
              <a:cxn ang="0">
                <a:pos x="connsiteX3" y="connsiteY3"/>
              </a:cxn>
            </a:cxnLst>
            <a:rect l="l" t="t" r="r" b="b"/>
            <a:pathLst>
              <a:path w="2007704" h="921305">
                <a:moveTo>
                  <a:pt x="0" y="0"/>
                </a:moveTo>
                <a:cubicBezTo>
                  <a:pt x="231361" y="144670"/>
                  <a:pt x="462722" y="289340"/>
                  <a:pt x="636104" y="430696"/>
                </a:cubicBezTo>
                <a:cubicBezTo>
                  <a:pt x="809487" y="572053"/>
                  <a:pt x="811695" y="766417"/>
                  <a:pt x="1040295" y="848139"/>
                </a:cubicBezTo>
                <a:cubicBezTo>
                  <a:pt x="1268895" y="929861"/>
                  <a:pt x="2007704" y="921026"/>
                  <a:pt x="2007704" y="921026"/>
                </a:cubicBezTo>
              </a:path>
            </a:pathLst>
          </a:custGeom>
          <a:noFill/>
          <a:ln>
            <a:solidFill>
              <a:srgbClr val="92D05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114261" y="4545496"/>
            <a:ext cx="1961322" cy="477078"/>
          </a:xfrm>
          <a:custGeom>
            <a:avLst/>
            <a:gdLst>
              <a:gd name="connsiteX0" fmla="*/ 0 w 1961322"/>
              <a:gd name="connsiteY0" fmla="*/ 477078 h 477078"/>
              <a:gd name="connsiteX1" fmla="*/ 649356 w 1961322"/>
              <a:gd name="connsiteY1" fmla="*/ 384313 h 477078"/>
              <a:gd name="connsiteX2" fmla="*/ 1444487 w 1961322"/>
              <a:gd name="connsiteY2" fmla="*/ 86139 h 477078"/>
              <a:gd name="connsiteX3" fmla="*/ 1961322 w 1961322"/>
              <a:gd name="connsiteY3" fmla="*/ 0 h 477078"/>
            </a:gdLst>
            <a:ahLst/>
            <a:cxnLst>
              <a:cxn ang="0">
                <a:pos x="connsiteX0" y="connsiteY0"/>
              </a:cxn>
              <a:cxn ang="0">
                <a:pos x="connsiteX1" y="connsiteY1"/>
              </a:cxn>
              <a:cxn ang="0">
                <a:pos x="connsiteX2" y="connsiteY2"/>
              </a:cxn>
              <a:cxn ang="0">
                <a:pos x="connsiteX3" y="connsiteY3"/>
              </a:cxn>
            </a:cxnLst>
            <a:rect l="l" t="t" r="r" b="b"/>
            <a:pathLst>
              <a:path w="1961322" h="477078">
                <a:moveTo>
                  <a:pt x="0" y="477078"/>
                </a:moveTo>
                <a:cubicBezTo>
                  <a:pt x="204304" y="463273"/>
                  <a:pt x="408608" y="449469"/>
                  <a:pt x="649356" y="384313"/>
                </a:cubicBezTo>
                <a:cubicBezTo>
                  <a:pt x="890104" y="319157"/>
                  <a:pt x="1225826" y="150191"/>
                  <a:pt x="1444487" y="86139"/>
                </a:cubicBezTo>
                <a:cubicBezTo>
                  <a:pt x="1663148" y="22087"/>
                  <a:pt x="1961322" y="0"/>
                  <a:pt x="1961322" y="0"/>
                </a:cubicBezTo>
              </a:path>
            </a:pathLst>
          </a:custGeom>
          <a:noFill/>
          <a:ln>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055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Denoising</a:t>
            </a:r>
            <a:r>
              <a:rPr lang="en-US" dirty="0"/>
              <a:t> results</a:t>
            </a:r>
          </a:p>
        </p:txBody>
      </p:sp>
      <p:grpSp>
        <p:nvGrpSpPr>
          <p:cNvPr id="4" name="Group 3"/>
          <p:cNvGrpSpPr/>
          <p:nvPr/>
        </p:nvGrpSpPr>
        <p:grpSpPr>
          <a:xfrm>
            <a:off x="6327731" y="1607221"/>
            <a:ext cx="2179391" cy="386439"/>
            <a:chOff x="5154914" y="1800231"/>
            <a:chExt cx="2179391" cy="386439"/>
          </a:xfrm>
        </p:grpSpPr>
        <p:sp>
          <p:nvSpPr>
            <p:cNvPr id="44" name="TextBox 43"/>
            <p:cNvSpPr txBox="1"/>
            <p:nvPr/>
          </p:nvSpPr>
          <p:spPr>
            <a:xfrm>
              <a:off x="5154914" y="1817338"/>
              <a:ext cx="2005677" cy="369332"/>
            </a:xfrm>
            <a:prstGeom prst="rect">
              <a:avLst/>
            </a:prstGeom>
            <a:noFill/>
          </p:spPr>
          <p:txBody>
            <a:bodyPr wrap="none" rtlCol="0">
              <a:spAutoFit/>
            </a:bodyPr>
            <a:lstStyle/>
            <a:p>
              <a:r>
                <a:rPr lang="en-US" dirty="0" err="1"/>
                <a:t>Denoised</a:t>
              </a:r>
              <a:r>
                <a:rPr lang="en-US" dirty="0"/>
                <a:t> XRF Cube</a:t>
              </a:r>
            </a:p>
          </p:txBody>
        </p:sp>
        <mc:AlternateContent xmlns:mc="http://schemas.openxmlformats.org/markup-compatibility/2006" xmlns:a14="http://schemas.microsoft.com/office/drawing/2010/main">
          <mc:Choice Requires="a14">
            <p:sp>
              <p:nvSpPr>
                <p:cNvPr id="45" name="TextBox 44"/>
                <p:cNvSpPr txBox="1"/>
                <p:nvPr/>
              </p:nvSpPr>
              <p:spPr>
                <a:xfrm>
                  <a:off x="7071925" y="1800231"/>
                  <a:ext cx="2623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𝑌</m:t>
                        </m:r>
                      </m:oMath>
                    </m:oMathPara>
                  </a14:m>
                  <a:endParaRPr lang="en-US" sz="2400" dirty="0"/>
                </a:p>
              </p:txBody>
            </p:sp>
          </mc:Choice>
          <mc:Fallback xmlns="">
            <p:sp>
              <p:nvSpPr>
                <p:cNvPr id="45" name="TextBox 44"/>
                <p:cNvSpPr txBox="1">
                  <a:spLocks noRot="1" noChangeAspect="1" noMove="1" noResize="1" noEditPoints="1" noAdjustHandles="1" noChangeArrowheads="1" noChangeShapeType="1" noTextEdit="1"/>
                </p:cNvSpPr>
                <p:nvPr/>
              </p:nvSpPr>
              <p:spPr>
                <a:xfrm>
                  <a:off x="7071925" y="1800231"/>
                  <a:ext cx="262380" cy="369332"/>
                </a:xfrm>
                <a:prstGeom prst="rect">
                  <a:avLst/>
                </a:prstGeom>
                <a:blipFill rotWithShape="0">
                  <a:blip r:embed="rId3"/>
                  <a:stretch>
                    <a:fillRect l="-25000" r="-20455" b="-6667"/>
                  </a:stretch>
                </a:blipFill>
              </p:spPr>
              <p:txBody>
                <a:bodyPr/>
                <a:lstStyle/>
                <a:p>
                  <a:r>
                    <a:rPr lang="en-US">
                      <a:noFill/>
                    </a:rPr>
                    <a:t> </a:t>
                  </a:r>
                </a:p>
              </p:txBody>
            </p:sp>
          </mc:Fallback>
        </mc:AlternateContent>
      </p:grpSp>
      <p:sp>
        <p:nvSpPr>
          <p:cNvPr id="46" name="TextBox 45"/>
          <p:cNvSpPr txBox="1"/>
          <p:nvPr/>
        </p:nvSpPr>
        <p:spPr>
          <a:xfrm>
            <a:off x="3498091" y="4708301"/>
            <a:ext cx="2419005" cy="523220"/>
          </a:xfrm>
          <a:prstGeom prst="rect">
            <a:avLst/>
          </a:prstGeom>
          <a:noFill/>
        </p:spPr>
        <p:txBody>
          <a:bodyPr wrap="square" rtlCol="0">
            <a:spAutoFit/>
          </a:bodyPr>
          <a:lstStyle/>
          <a:p>
            <a:pPr algn="ctr"/>
            <a:r>
              <a:rPr lang="fr-FR" sz="1400" i="1" dirty="0"/>
              <a:t>95x95Pixels</a:t>
            </a:r>
          </a:p>
          <a:p>
            <a:pPr algn="ctr"/>
            <a:r>
              <a:rPr lang="fr-FR" sz="1400" i="1" dirty="0"/>
              <a:t>(Cobalt, Channel 857)</a:t>
            </a:r>
            <a:endParaRPr lang="en-US" sz="1400" i="1" dirty="0"/>
          </a:p>
        </p:txBody>
      </p:sp>
      <p:pic>
        <p:nvPicPr>
          <p:cNvPr id="48" name="Picture 47"/>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5036" y="2028897"/>
            <a:ext cx="2551635" cy="24898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395536" y="4708301"/>
            <a:ext cx="2736304" cy="1169551"/>
          </a:xfrm>
          <a:prstGeom prst="rect">
            <a:avLst/>
          </a:prstGeom>
          <a:noFill/>
        </p:spPr>
        <p:txBody>
          <a:bodyPr wrap="square" rtlCol="0">
            <a:spAutoFit/>
          </a:bodyPr>
          <a:lstStyle/>
          <a:p>
            <a:pPr algn="ctr"/>
            <a:r>
              <a:rPr lang="fr-FR" sz="1400" dirty="0"/>
              <a:t>Area </a:t>
            </a:r>
            <a:r>
              <a:rPr lang="fr-FR" sz="1400" dirty="0" err="1"/>
              <a:t>scanned</a:t>
            </a:r>
            <a:r>
              <a:rPr lang="fr-FR" sz="1400" dirty="0"/>
              <a:t> </a:t>
            </a:r>
            <a:r>
              <a:rPr lang="fr-FR" sz="1400" dirty="0" err="1"/>
              <a:t>using</a:t>
            </a:r>
            <a:r>
              <a:rPr lang="fr-FR" sz="1400" dirty="0"/>
              <a:t> MA-XRF</a:t>
            </a:r>
          </a:p>
          <a:p>
            <a:pPr algn="ctr"/>
            <a:endParaRPr lang="fr-FR" sz="1400" dirty="0"/>
          </a:p>
          <a:p>
            <a:pPr algn="ctr"/>
            <a:endParaRPr lang="fr-FR" sz="1400" dirty="0"/>
          </a:p>
          <a:p>
            <a:pPr algn="ctr"/>
            <a:r>
              <a:rPr lang="fr-FR" sz="1400" i="1" dirty="0"/>
              <a:t>38x38cm²</a:t>
            </a:r>
          </a:p>
          <a:p>
            <a:pPr algn="ctr"/>
            <a:r>
              <a:rPr lang="fr-FR" sz="1400" i="1" dirty="0" err="1"/>
              <a:t>Step</a:t>
            </a:r>
            <a:r>
              <a:rPr lang="fr-FR" sz="1400" i="1" dirty="0"/>
              <a:t> size: 0.400 cm</a:t>
            </a:r>
            <a:endParaRPr lang="en-US" sz="1400" i="1" dirty="0"/>
          </a:p>
        </p:txBody>
      </p:sp>
      <p:cxnSp>
        <p:nvCxnSpPr>
          <p:cNvPr id="50" name="Straight Connector 49"/>
          <p:cNvCxnSpPr/>
          <p:nvPr/>
        </p:nvCxnSpPr>
        <p:spPr>
          <a:xfrm flipV="1">
            <a:off x="535767" y="2028897"/>
            <a:ext cx="0" cy="2336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395536" y="2028897"/>
            <a:ext cx="0" cy="246124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505036" y="1903857"/>
            <a:ext cx="2551635"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475656" y="1626858"/>
            <a:ext cx="576064" cy="276999"/>
          </a:xfrm>
          <a:prstGeom prst="rect">
            <a:avLst/>
          </a:prstGeom>
          <a:noFill/>
        </p:spPr>
        <p:txBody>
          <a:bodyPr wrap="square" rtlCol="0">
            <a:spAutoFit/>
          </a:bodyPr>
          <a:lstStyle/>
          <a:p>
            <a:r>
              <a:rPr lang="fr-FR" sz="1200" dirty="0"/>
              <a:t>38cm</a:t>
            </a:r>
            <a:endParaRPr lang="en-US" sz="1200" dirty="0"/>
          </a:p>
        </p:txBody>
      </p:sp>
      <p:sp>
        <p:nvSpPr>
          <p:cNvPr id="54" name="TextBox 53"/>
          <p:cNvSpPr txBox="1"/>
          <p:nvPr/>
        </p:nvSpPr>
        <p:spPr>
          <a:xfrm>
            <a:off x="-55562" y="2996952"/>
            <a:ext cx="1800200" cy="276999"/>
          </a:xfrm>
          <a:prstGeom prst="rect">
            <a:avLst/>
          </a:prstGeom>
          <a:noFill/>
        </p:spPr>
        <p:txBody>
          <a:bodyPr wrap="square" rtlCol="0">
            <a:spAutoFit/>
          </a:bodyPr>
          <a:lstStyle/>
          <a:p>
            <a:r>
              <a:rPr lang="fr-FR" sz="1200" dirty="0"/>
              <a:t>38cm</a:t>
            </a:r>
            <a:endParaRPr lang="en-US" sz="1200" dirty="0"/>
          </a:p>
        </p:txBody>
      </p:sp>
      <p:pic>
        <p:nvPicPr>
          <p:cNvPr id="55" name="Picture 54"/>
          <p:cNvPicPr>
            <a:picLocks noChangeAspect="1"/>
          </p:cNvPicPr>
          <p:nvPr/>
        </p:nvPicPr>
        <p:blipFill rotWithShape="1">
          <a:blip r:embed="rId5" cstate="email">
            <a:extLst>
              <a:ext uri="{28A0092B-C50C-407E-A947-70E740481C1C}">
                <a14:useLocalDpi xmlns:a14="http://schemas.microsoft.com/office/drawing/2010/main"/>
              </a:ext>
            </a:extLst>
          </a:blip>
          <a:srcRect l="54805" r="-697"/>
          <a:stretch/>
        </p:blipFill>
        <p:spPr>
          <a:xfrm>
            <a:off x="6181387" y="2028897"/>
            <a:ext cx="2646609" cy="2516512"/>
          </a:xfrm>
          <a:prstGeom prst="rect">
            <a:avLst/>
          </a:prstGeom>
        </p:spPr>
      </p:pic>
      <p:grpSp>
        <p:nvGrpSpPr>
          <p:cNvPr id="56" name="Group 55"/>
          <p:cNvGrpSpPr/>
          <p:nvPr/>
        </p:nvGrpSpPr>
        <p:grpSpPr>
          <a:xfrm>
            <a:off x="3498091" y="1607221"/>
            <a:ext cx="2204967" cy="384192"/>
            <a:chOff x="1303835" y="3737948"/>
            <a:chExt cx="2204967" cy="384192"/>
          </a:xfrm>
        </p:grpSpPr>
        <mc:AlternateContent xmlns:mc="http://schemas.openxmlformats.org/markup-compatibility/2006" xmlns:a14="http://schemas.microsoft.com/office/drawing/2010/main">
          <mc:Choice Requires="a14">
            <p:sp>
              <p:nvSpPr>
                <p:cNvPr id="57" name="TextBox 56"/>
                <p:cNvSpPr txBox="1"/>
                <p:nvPr/>
              </p:nvSpPr>
              <p:spPr>
                <a:xfrm>
                  <a:off x="3233598" y="3737948"/>
                  <a:ext cx="275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oMath>
                    </m:oMathPara>
                  </a14:m>
                  <a:endParaRPr lang="en-US" sz="2400" dirty="0"/>
                </a:p>
              </p:txBody>
            </p:sp>
          </mc:Choice>
          <mc:Fallback xmlns="">
            <p:sp>
              <p:nvSpPr>
                <p:cNvPr id="57" name="TextBox 56"/>
                <p:cNvSpPr txBox="1">
                  <a:spLocks noRot="1" noChangeAspect="1" noMove="1" noResize="1" noEditPoints="1" noAdjustHandles="1" noChangeArrowheads="1" noChangeShapeType="1" noTextEdit="1"/>
                </p:cNvSpPr>
                <p:nvPr/>
              </p:nvSpPr>
              <p:spPr>
                <a:xfrm>
                  <a:off x="3233598" y="3737948"/>
                  <a:ext cx="275204" cy="369332"/>
                </a:xfrm>
                <a:prstGeom prst="rect">
                  <a:avLst/>
                </a:prstGeom>
                <a:blipFill rotWithShape="0">
                  <a:blip r:embed="rId6"/>
                  <a:stretch>
                    <a:fillRect l="-23913" r="-19565" b="-6667"/>
                  </a:stretch>
                </a:blipFill>
              </p:spPr>
              <p:txBody>
                <a:bodyPr/>
                <a:lstStyle/>
                <a:p>
                  <a:r>
                    <a:rPr lang="en-US">
                      <a:noFill/>
                    </a:rPr>
                    <a:t> </a:t>
                  </a:r>
                </a:p>
              </p:txBody>
            </p:sp>
          </mc:Fallback>
        </mc:AlternateContent>
        <p:sp>
          <p:nvSpPr>
            <p:cNvPr id="58" name="TextBox 57"/>
            <p:cNvSpPr txBox="1"/>
            <p:nvPr/>
          </p:nvSpPr>
          <p:spPr>
            <a:xfrm>
              <a:off x="1303835" y="3752808"/>
              <a:ext cx="1992148" cy="369332"/>
            </a:xfrm>
            <a:prstGeom prst="rect">
              <a:avLst/>
            </a:prstGeom>
            <a:noFill/>
          </p:spPr>
          <p:txBody>
            <a:bodyPr wrap="none" rtlCol="0">
              <a:spAutoFit/>
            </a:bodyPr>
            <a:lstStyle/>
            <a:p>
              <a:r>
                <a:rPr lang="en-US" dirty="0"/>
                <a:t>Captured XRF Cube</a:t>
              </a:r>
            </a:p>
          </p:txBody>
        </p:sp>
      </p:grpSp>
      <p:sp>
        <p:nvSpPr>
          <p:cNvPr id="59" name="TextBox 58"/>
          <p:cNvSpPr txBox="1"/>
          <p:nvPr/>
        </p:nvSpPr>
        <p:spPr>
          <a:xfrm>
            <a:off x="6267795" y="4708301"/>
            <a:ext cx="2419005" cy="738664"/>
          </a:xfrm>
          <a:prstGeom prst="rect">
            <a:avLst/>
          </a:prstGeom>
          <a:noFill/>
        </p:spPr>
        <p:txBody>
          <a:bodyPr wrap="square" rtlCol="0">
            <a:spAutoFit/>
          </a:bodyPr>
          <a:lstStyle/>
          <a:p>
            <a:pPr algn="ctr"/>
            <a:r>
              <a:rPr lang="fr-FR" sz="1400" i="1" dirty="0"/>
              <a:t>95x95Pixels</a:t>
            </a:r>
          </a:p>
          <a:p>
            <a:pPr algn="ctr"/>
            <a:r>
              <a:rPr lang="fr-FR" sz="1400" i="1" dirty="0"/>
              <a:t>(Cobalt, Channel 857)</a:t>
            </a:r>
            <a:endParaRPr lang="en-US" sz="1400" i="1" dirty="0"/>
          </a:p>
          <a:p>
            <a:pPr algn="ctr"/>
            <a:endParaRPr lang="en-US" sz="1400" i="1" dirty="0"/>
          </a:p>
        </p:txBody>
      </p:sp>
      <p:sp>
        <p:nvSpPr>
          <p:cNvPr id="60" name="TextBox 59"/>
          <p:cNvSpPr txBox="1"/>
          <p:nvPr/>
        </p:nvSpPr>
        <p:spPr>
          <a:xfrm>
            <a:off x="3162257" y="5570075"/>
            <a:ext cx="5524543" cy="307777"/>
          </a:xfrm>
          <a:prstGeom prst="rect">
            <a:avLst/>
          </a:prstGeom>
          <a:noFill/>
        </p:spPr>
        <p:txBody>
          <a:bodyPr wrap="square" rtlCol="0">
            <a:spAutoFit/>
          </a:bodyPr>
          <a:lstStyle/>
          <a:p>
            <a:pPr algn="r"/>
            <a:r>
              <a:rPr lang="fr-FR" sz="1400" dirty="0"/>
              <a:t>Cobalt distribution  - </a:t>
            </a:r>
            <a:r>
              <a:rPr lang="fr-FR" sz="1400" dirty="0" err="1"/>
              <a:t>from</a:t>
            </a:r>
            <a:r>
              <a:rPr lang="fr-FR" sz="1400" dirty="0"/>
              <a:t> Cobalt Blue pigment CoAl</a:t>
            </a:r>
            <a:r>
              <a:rPr lang="fr-FR" sz="1400" baseline="-25000" dirty="0"/>
              <a:t>2</a:t>
            </a:r>
            <a:r>
              <a:rPr lang="fr-FR" sz="1400" dirty="0"/>
              <a:t>O</a:t>
            </a:r>
            <a:r>
              <a:rPr lang="fr-FR" sz="1400" baseline="-25000" dirty="0"/>
              <a:t>3</a:t>
            </a:r>
            <a:endParaRPr lang="fr-FR" sz="1400" dirty="0"/>
          </a:p>
        </p:txBody>
      </p:sp>
      <p:pic>
        <p:nvPicPr>
          <p:cNvPr id="21" name="Picture 2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V="1">
            <a:off x="3345033" y="1998645"/>
            <a:ext cx="2560320" cy="2520000"/>
          </a:xfrm>
          <a:prstGeom prst="rect">
            <a:avLst/>
          </a:prstGeom>
        </p:spPr>
      </p:pic>
    </p:spTree>
    <p:extLst>
      <p:ext uri="{BB962C8B-B14F-4D97-AF65-F5344CB8AC3E}">
        <p14:creationId xmlns:p14="http://schemas.microsoft.com/office/powerpoint/2010/main" val="200841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3984281" y="1300899"/>
            <a:ext cx="4527388" cy="2714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722243" y="1300899"/>
            <a:ext cx="2199861" cy="2714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906"/>
            <a:ext cx="8229600" cy="1143000"/>
          </a:xfrm>
        </p:spPr>
        <p:txBody>
          <a:bodyPr>
            <a:normAutofit/>
          </a:bodyPr>
          <a:lstStyle/>
          <a:p>
            <a:r>
              <a:rPr lang="en-US" sz="3600" dirty="0" err="1"/>
              <a:t>Superresolution</a:t>
            </a:r>
            <a:r>
              <a:rPr lang="en-US" sz="3600" dirty="0"/>
              <a:t> using XRF Dictionaries</a:t>
            </a:r>
          </a:p>
        </p:txBody>
      </p:sp>
      <p:grpSp>
        <p:nvGrpSpPr>
          <p:cNvPr id="35" name="Group 34"/>
          <p:cNvGrpSpPr/>
          <p:nvPr/>
        </p:nvGrpSpPr>
        <p:grpSpPr>
          <a:xfrm>
            <a:off x="1279251" y="2432903"/>
            <a:ext cx="1005805" cy="1062182"/>
            <a:chOff x="1326130" y="2149460"/>
            <a:chExt cx="2331469" cy="2462152"/>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8" name="Straight Arrow Connector 7"/>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735656" y="4101313"/>
                  <a:ext cx="355973"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𝑤</m:t>
                        </m:r>
                      </m:oMath>
                    </m:oMathPara>
                  </a14:m>
                  <a:endParaRPr lang="en-US" sz="1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3"/>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326130" y="2880330"/>
                  <a:ext cx="284777"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h</m:t>
                        </m:r>
                      </m:oMath>
                    </m:oMathPara>
                  </a14:m>
                  <a:endParaRPr lang="en-US" sz="1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4"/>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015839" y="4183554"/>
                  <a:ext cx="325354"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𝐵</m:t>
                        </m:r>
                      </m:oMath>
                    </m:oMathPara>
                  </a14:m>
                  <a:endParaRPr lang="en-US" sz="1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1039747" y="1761978"/>
                <a:ext cx="1598451" cy="375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h</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𝑤</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𝐵</m:t>
                          </m:r>
                        </m:sup>
                      </m:sSup>
                    </m:oMath>
                  </m:oMathPara>
                </a14:m>
                <a:endParaRPr lang="en-US" sz="2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039747" y="1761978"/>
                <a:ext cx="1598451" cy="375872"/>
              </a:xfrm>
              <a:prstGeom prst="rect">
                <a:avLst/>
              </a:prstGeom>
              <a:blipFill rotWithShape="0">
                <a:blip r:embed="rId6"/>
                <a:stretch>
                  <a:fillRect l="-3817" t="-3226" r="-763" b="-48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4308321" y="1746295"/>
                <a:ext cx="1802481" cy="3795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𝑥𝑟𝑓</m:t>
                          </m:r>
                        </m:sup>
                      </m:sSup>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𝐵</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𝑁</m:t>
                          </m:r>
                        </m:sup>
                      </m:sSup>
                    </m:oMath>
                  </m:oMathPara>
                </a14:m>
                <a:endParaRPr lang="en-US" sz="2400" dirty="0"/>
              </a:p>
            </p:txBody>
          </p:sp>
        </mc:Choice>
        <mc:Fallback xmlns="">
          <p:sp>
            <p:nvSpPr>
              <p:cNvPr id="34" name="TextBox 33"/>
              <p:cNvSpPr txBox="1">
                <a:spLocks noRot="1" noChangeAspect="1" noMove="1" noResize="1" noEditPoints="1" noAdjustHandles="1" noChangeArrowheads="1" noChangeShapeType="1" noTextEdit="1"/>
              </p:cNvSpPr>
              <p:nvPr/>
            </p:nvSpPr>
            <p:spPr>
              <a:xfrm>
                <a:off x="4308321" y="1746295"/>
                <a:ext cx="1802481" cy="379527"/>
              </a:xfrm>
              <a:prstGeom prst="rect">
                <a:avLst/>
              </a:prstGeom>
              <a:blipFill rotWithShape="0">
                <a:blip r:embed="rId7"/>
                <a:stretch>
                  <a:fillRect l="-3390" t="-3175" r="-1017" b="-4762"/>
                </a:stretch>
              </a:blipFill>
            </p:spPr>
            <p:txBody>
              <a:bodyPr/>
              <a:lstStyle/>
              <a:p>
                <a:r>
                  <a:rPr lang="en-US">
                    <a:noFill/>
                  </a:rPr>
                  <a:t> </a:t>
                </a:r>
              </a:p>
            </p:txBody>
          </p:sp>
        </mc:Fallback>
      </mc:AlternateContent>
      <p:grpSp>
        <p:nvGrpSpPr>
          <p:cNvPr id="36" name="Group 35"/>
          <p:cNvGrpSpPr/>
          <p:nvPr/>
        </p:nvGrpSpPr>
        <p:grpSpPr>
          <a:xfrm>
            <a:off x="4125238" y="2207960"/>
            <a:ext cx="1817263" cy="1567150"/>
            <a:chOff x="4544820" y="2320061"/>
            <a:chExt cx="2892562" cy="2494454"/>
          </a:xfrm>
        </p:grpSpPr>
        <p:cxnSp>
          <p:nvCxnSpPr>
            <p:cNvPr id="23" name="Straight Arrow Connector 22"/>
            <p:cNvCxnSpPr/>
            <p:nvPr/>
          </p:nvCxnSpPr>
          <p:spPr>
            <a:xfrm flipV="1">
              <a:off x="4930648" y="4471301"/>
              <a:ext cx="2506732" cy="1270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33163" y="2357246"/>
              <a:ext cx="0" cy="193696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4544820" y="2960414"/>
                  <a:ext cx="218256" cy="287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544820" y="2960414"/>
                  <a:ext cx="279179" cy="369332"/>
                </a:xfrm>
                <a:prstGeom prst="rect">
                  <a:avLst/>
                </a:prstGeom>
                <a:blipFill rotWithShape="0">
                  <a:blip r:embed="rId8"/>
                  <a:stretch>
                    <a:fillRect l="-37500" r="-30000" b="-230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904837" y="4526606"/>
                  <a:ext cx="236400" cy="2879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𝑁</m:t>
                        </m:r>
                      </m:oMath>
                    </m:oMathPara>
                  </a14:m>
                  <a:endParaRPr lang="en-US" sz="16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904837" y="4526606"/>
                  <a:ext cx="236400" cy="287909"/>
                </a:xfrm>
                <a:prstGeom prst="rect">
                  <a:avLst/>
                </a:prstGeom>
                <a:blipFill rotWithShape="0">
                  <a:blip r:embed="rId9"/>
                  <a:stretch>
                    <a:fillRect l="-50000" r="-45833" b="-44828"/>
                  </a:stretch>
                </a:blipFill>
              </p:spPr>
              <p:txBody>
                <a:bodyPr/>
                <a:lstStyle/>
                <a:p>
                  <a:r>
                    <a:rPr lang="en-US">
                      <a:noFill/>
                    </a:rPr>
                    <a:t> </a:t>
                  </a:r>
                </a:p>
              </p:txBody>
            </p:sp>
          </mc:Fallback>
        </mc:AlternateContent>
        <p:pic>
          <p:nvPicPr>
            <p:cNvPr id="17" name="Picture 16" descr="Screen Shot 2016-02-05 at 10.56.44 AM.png"/>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4939965" y="2320061"/>
              <a:ext cx="2497417" cy="1974149"/>
            </a:xfrm>
            <a:prstGeom prst="rect">
              <a:avLst/>
            </a:prstGeom>
          </p:spPr>
        </p:pic>
      </p:grpSp>
      <p:sp>
        <p:nvSpPr>
          <p:cNvPr id="31" name="TextBox 30"/>
          <p:cNvSpPr txBox="1"/>
          <p:nvPr/>
        </p:nvSpPr>
        <p:spPr>
          <a:xfrm>
            <a:off x="821826" y="1300899"/>
            <a:ext cx="1992148" cy="369332"/>
          </a:xfrm>
          <a:prstGeom prst="rect">
            <a:avLst/>
          </a:prstGeom>
          <a:noFill/>
        </p:spPr>
        <p:txBody>
          <a:bodyPr wrap="none" rtlCol="0">
            <a:spAutoFit/>
          </a:bodyPr>
          <a:lstStyle/>
          <a:p>
            <a:r>
              <a:rPr lang="en-US" dirty="0"/>
              <a:t>Captured XRF Cube</a:t>
            </a:r>
          </a:p>
        </p:txBody>
      </p:sp>
      <p:sp>
        <p:nvSpPr>
          <p:cNvPr id="32" name="TextBox 31"/>
          <p:cNvSpPr txBox="1"/>
          <p:nvPr/>
        </p:nvSpPr>
        <p:spPr>
          <a:xfrm>
            <a:off x="4390314" y="1342433"/>
            <a:ext cx="1551322" cy="369332"/>
          </a:xfrm>
          <a:prstGeom prst="rect">
            <a:avLst/>
          </a:prstGeom>
          <a:noFill/>
        </p:spPr>
        <p:txBody>
          <a:bodyPr wrap="none" rtlCol="0">
            <a:spAutoFit/>
          </a:bodyPr>
          <a:lstStyle/>
          <a:p>
            <a:r>
              <a:rPr lang="en-US" dirty="0"/>
              <a:t>XRF Dictionary</a:t>
            </a:r>
          </a:p>
        </p:txBody>
      </p:sp>
      <p:sp>
        <p:nvSpPr>
          <p:cNvPr id="30" name="TextBox 29"/>
          <p:cNvSpPr txBox="1"/>
          <p:nvPr/>
        </p:nvSpPr>
        <p:spPr>
          <a:xfrm>
            <a:off x="6417897" y="1342433"/>
            <a:ext cx="1931234" cy="369332"/>
          </a:xfrm>
          <a:prstGeom prst="rect">
            <a:avLst/>
          </a:prstGeom>
          <a:noFill/>
        </p:spPr>
        <p:txBody>
          <a:bodyPr wrap="none" rtlCol="0">
            <a:spAutoFit/>
          </a:bodyPr>
          <a:lstStyle/>
          <a:p>
            <a:r>
              <a:rPr lang="en-US" dirty="0"/>
              <a:t>High Res XRF Cube</a:t>
            </a:r>
          </a:p>
        </p:txBody>
      </p:sp>
      <mc:AlternateContent xmlns:mc="http://schemas.openxmlformats.org/markup-compatibility/2006" xmlns:a14="http://schemas.microsoft.com/office/drawing/2010/main">
        <mc:Choice Requires="a14">
          <p:sp>
            <p:nvSpPr>
              <p:cNvPr id="49" name="TextBox 48"/>
              <p:cNvSpPr txBox="1"/>
              <p:nvPr/>
            </p:nvSpPr>
            <p:spPr>
              <a:xfrm>
                <a:off x="6569904" y="1678916"/>
                <a:ext cx="1648721"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𝑌</m:t>
                      </m:r>
                      <m:r>
                        <a:rPr lang="en-US" sz="2400" b="0" i="1" smtClean="0">
                          <a:latin typeface="Cambria Math" charset="0"/>
                        </a:rPr>
                        <m:t>∈</m:t>
                      </m:r>
                      <m:sSup>
                        <m:sSupPr>
                          <m:ctrlPr>
                            <a:rPr lang="en-US" sz="2400" b="0" i="1" smtClean="0">
                              <a:latin typeface="Cambria Math" charset="0"/>
                              <a:ea typeface="Cambria Math" charset="0"/>
                              <a:cs typeface="Cambria Math" charset="0"/>
                            </a:rPr>
                          </m:ctrlPr>
                        </m:sSupPr>
                        <m:e>
                          <m:r>
                            <a:rPr lang="en-US" sz="2400" b="0" i="1" smtClean="0">
                              <a:latin typeface="Cambria Math" charset="0"/>
                              <a:ea typeface="Cambria Math" charset="0"/>
                              <a:cs typeface="Cambria Math" charset="0"/>
                            </a:rPr>
                            <m:t>ℝ</m:t>
                          </m:r>
                        </m:e>
                        <m:sup>
                          <m:r>
                            <a:rPr lang="en-US" sz="2400" b="0" i="1" smtClean="0">
                              <a:latin typeface="Cambria Math" charset="0"/>
                              <a:ea typeface="Cambria Math" charset="0"/>
                              <a:cs typeface="Cambria Math" charset="0"/>
                            </a:rPr>
                            <m:t>𝐻</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𝑊</m:t>
                          </m:r>
                          <m:r>
                            <a:rPr lang="en-US" sz="2400" b="0" i="1" smtClean="0">
                              <a:latin typeface="Cambria Math" charset="0"/>
                              <a:ea typeface="Cambria Math" charset="0"/>
                              <a:cs typeface="Cambria Math" charset="0"/>
                            </a:rPr>
                            <m:t>×</m:t>
                          </m:r>
                          <m:r>
                            <a:rPr lang="en-US" sz="2400" b="0" i="1" smtClean="0">
                              <a:latin typeface="Cambria Math" charset="0"/>
                              <a:ea typeface="Cambria Math" charset="0"/>
                              <a:cs typeface="Cambria Math" charset="0"/>
                            </a:rPr>
                            <m:t>𝐵</m:t>
                          </m:r>
                        </m:sup>
                      </m:sSup>
                    </m:oMath>
                  </m:oMathPara>
                </a14:m>
                <a:endParaRPr lang="en-US" sz="2400" dirty="0"/>
              </a:p>
            </p:txBody>
          </p:sp>
        </mc:Choice>
        <mc:Fallback xmlns="">
          <p:sp>
            <p:nvSpPr>
              <p:cNvPr id="49" name="TextBox 48"/>
              <p:cNvSpPr txBox="1">
                <a:spLocks noRot="1" noChangeAspect="1" noMove="1" noResize="1" noEditPoints="1" noAdjustHandles="1" noChangeArrowheads="1" noChangeShapeType="1" noTextEdit="1"/>
              </p:cNvSpPr>
              <p:nvPr/>
            </p:nvSpPr>
            <p:spPr>
              <a:xfrm>
                <a:off x="6569904" y="1678916"/>
                <a:ext cx="1648721" cy="369332"/>
              </a:xfrm>
              <a:prstGeom prst="rect">
                <a:avLst/>
              </a:prstGeom>
              <a:blipFill rotWithShape="0">
                <a:blip r:embed="rId11"/>
                <a:stretch>
                  <a:fillRect l="-3704" r="-1111" b="-4918"/>
                </a:stretch>
              </a:blipFill>
            </p:spPr>
            <p:txBody>
              <a:bodyPr/>
              <a:lstStyle/>
              <a:p>
                <a:r>
                  <a:rPr lang="en-US">
                    <a:noFill/>
                  </a:rPr>
                  <a:t> </a:t>
                </a:r>
              </a:p>
            </p:txBody>
          </p:sp>
        </mc:Fallback>
      </mc:AlternateContent>
      <p:grpSp>
        <p:nvGrpSpPr>
          <p:cNvPr id="50" name="Group 49"/>
          <p:cNvGrpSpPr/>
          <p:nvPr/>
        </p:nvGrpSpPr>
        <p:grpSpPr>
          <a:xfrm>
            <a:off x="6490719" y="2186665"/>
            <a:ext cx="1562895" cy="1609770"/>
            <a:chOff x="1326130" y="2149460"/>
            <a:chExt cx="2331469" cy="2401398"/>
          </a:xfrm>
        </p:grpSpPr>
        <p:pic>
          <p:nvPicPr>
            <p:cNvPr id="51" name="Picture 5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52" name="Straight Arrow Connector 51"/>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1735656" y="4101315"/>
                  <a:ext cx="373042"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𝑊</m:t>
                        </m:r>
                      </m:oMath>
                    </m:oMathPara>
                  </a14:m>
                  <a:endParaRPr lang="en-US" sz="1600" dirty="0"/>
                </a:p>
              </p:txBody>
            </p:sp>
          </mc:Choice>
          <mc:Fallback xmlns="">
            <p:sp>
              <p:nvSpPr>
                <p:cNvPr id="55" name="TextBox 54"/>
                <p:cNvSpPr txBox="1">
                  <a:spLocks noRot="1" noChangeAspect="1" noMove="1" noResize="1" noEditPoints="1" noAdjustHandles="1" noChangeArrowheads="1" noChangeShapeType="1" noTextEdit="1"/>
                </p:cNvSpPr>
                <p:nvPr/>
              </p:nvSpPr>
              <p:spPr>
                <a:xfrm>
                  <a:off x="1735656" y="4101315"/>
                  <a:ext cx="373042" cy="367304"/>
                </a:xfrm>
                <a:prstGeom prst="rect">
                  <a:avLst/>
                </a:prstGeom>
                <a:blipFill rotWithShape="0">
                  <a:blip r:embed="rId15"/>
                  <a:stretch>
                    <a:fillRect l="-19512" r="-12195" b="-48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326130" y="2880329"/>
                  <a:ext cx="300731"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𝐻</m:t>
                        </m:r>
                      </m:oMath>
                    </m:oMathPara>
                  </a14:m>
                  <a:endParaRPr lang="en-US" sz="1600" dirty="0"/>
                </a:p>
              </p:txBody>
            </p:sp>
          </mc:Choice>
          <mc:Fallback xmlns="">
            <p:sp>
              <p:nvSpPr>
                <p:cNvPr id="56" name="TextBox 55"/>
                <p:cNvSpPr txBox="1">
                  <a:spLocks noRot="1" noChangeAspect="1" noMove="1" noResize="1" noEditPoints="1" noAdjustHandles="1" noChangeArrowheads="1" noChangeShapeType="1" noTextEdit="1"/>
                </p:cNvSpPr>
                <p:nvPr/>
              </p:nvSpPr>
              <p:spPr>
                <a:xfrm>
                  <a:off x="1326130" y="2880329"/>
                  <a:ext cx="300731" cy="367304"/>
                </a:xfrm>
                <a:prstGeom prst="rect">
                  <a:avLst/>
                </a:prstGeom>
                <a:blipFill rotWithShape="0">
                  <a:blip r:embed="rId16"/>
                  <a:stretch>
                    <a:fillRect l="-24242" r="-1818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3015839" y="4183554"/>
                  <a:ext cx="278442" cy="3673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p:sp>
        <p:nvSpPr>
          <p:cNvPr id="4" name="Right Arrow 3"/>
          <p:cNvSpPr/>
          <p:nvPr/>
        </p:nvSpPr>
        <p:spPr>
          <a:xfrm>
            <a:off x="3114261" y="2409016"/>
            <a:ext cx="702365" cy="40707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431596" y="938186"/>
            <a:ext cx="684803" cy="369332"/>
          </a:xfrm>
          <a:prstGeom prst="rect">
            <a:avLst/>
          </a:prstGeom>
          <a:noFill/>
        </p:spPr>
        <p:txBody>
          <a:bodyPr wrap="none" rtlCol="0">
            <a:spAutoFit/>
          </a:bodyPr>
          <a:lstStyle/>
          <a:p>
            <a:r>
              <a:rPr lang="en-US" u="sng"/>
              <a:t>Input</a:t>
            </a:r>
            <a:endParaRPr lang="en-US" u="sng" dirty="0"/>
          </a:p>
        </p:txBody>
      </p:sp>
      <p:sp>
        <p:nvSpPr>
          <p:cNvPr id="61" name="TextBox 60"/>
          <p:cNvSpPr txBox="1"/>
          <p:nvPr/>
        </p:nvSpPr>
        <p:spPr>
          <a:xfrm>
            <a:off x="5969742" y="938186"/>
            <a:ext cx="870751" cy="369332"/>
          </a:xfrm>
          <a:prstGeom prst="rect">
            <a:avLst/>
          </a:prstGeom>
          <a:noFill/>
        </p:spPr>
        <p:txBody>
          <a:bodyPr wrap="none" rtlCol="0">
            <a:spAutoFit/>
          </a:bodyPr>
          <a:lstStyle/>
          <a:p>
            <a:r>
              <a:rPr lang="en-US" u="sng" dirty="0"/>
              <a:t>Output</a:t>
            </a:r>
          </a:p>
        </p:txBody>
      </p:sp>
      <p:grpSp>
        <p:nvGrpSpPr>
          <p:cNvPr id="6" name="Group 5"/>
          <p:cNvGrpSpPr/>
          <p:nvPr/>
        </p:nvGrpSpPr>
        <p:grpSpPr>
          <a:xfrm>
            <a:off x="141524" y="4077811"/>
            <a:ext cx="8027472" cy="2311132"/>
            <a:chOff x="141524" y="4077811"/>
            <a:chExt cx="8027472" cy="2311132"/>
          </a:xfrm>
        </p:grpSpPr>
        <p:sp>
          <p:nvSpPr>
            <p:cNvPr id="37" name="TextBox 36"/>
            <p:cNvSpPr txBox="1"/>
            <p:nvPr/>
          </p:nvSpPr>
          <p:spPr>
            <a:xfrm>
              <a:off x="141524" y="4077811"/>
              <a:ext cx="2261388" cy="461665"/>
            </a:xfrm>
            <a:prstGeom prst="rect">
              <a:avLst/>
            </a:prstGeom>
            <a:noFill/>
          </p:spPr>
          <p:txBody>
            <a:bodyPr wrap="none" rtlCol="0">
              <a:spAutoFit/>
            </a:bodyPr>
            <a:lstStyle/>
            <a:p>
              <a:r>
                <a:rPr lang="en-US" sz="2400" dirty="0" err="1"/>
                <a:t>Superresolution</a:t>
              </a:r>
              <a:r>
                <a:rPr lang="en-US" sz="2400" dirty="0"/>
                <a:t>:</a:t>
              </a:r>
            </a:p>
          </p:txBody>
        </p:sp>
        <mc:AlternateContent xmlns:mc="http://schemas.openxmlformats.org/markup-compatibility/2006" xmlns:a14="http://schemas.microsoft.com/office/drawing/2010/main">
          <mc:Choice Requires="a14">
            <p:sp>
              <p:nvSpPr>
                <p:cNvPr id="39" name="Rectangle 38"/>
                <p:cNvSpPr/>
                <p:nvPr/>
              </p:nvSpPr>
              <p:spPr>
                <a:xfrm>
                  <a:off x="814648" y="4620565"/>
                  <a:ext cx="6215355" cy="8397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800" i="1" smtClean="0">
                                <a:latin typeface="Cambria Math" charset="0"/>
                              </a:rPr>
                            </m:ctrlPr>
                          </m:funcPr>
                          <m:fName>
                            <m:sSup>
                              <m:sSupPr>
                                <m:ctrlPr>
                                  <a:rPr lang="en-US" sz="2800" b="0" i="1" smtClean="0">
                                    <a:latin typeface="Cambria Math" charset="0"/>
                                  </a:rPr>
                                </m:ctrlPr>
                              </m:sSupPr>
                              <m:e>
                                <m:sSup>
                                  <m:sSupPr>
                                    <m:ctrlPr>
                                      <a:rPr lang="en-US" sz="2800" b="0" i="1" smtClean="0">
                                        <a:latin typeface="Cambria Math" charset="0"/>
                                      </a:rPr>
                                    </m:ctrlPr>
                                  </m:sSupPr>
                                  <m:e>
                                    <m:r>
                                      <a:rPr lang="en-US" sz="2800" b="0" i="1" smtClean="0">
                                        <a:latin typeface="Cambria Math" charset="0"/>
                                      </a:rPr>
                                      <m:t>𝐷</m:t>
                                    </m:r>
                                  </m:e>
                                  <m:sup>
                                    <m:r>
                                      <a:rPr lang="en-US" sz="2800" b="0" i="1" smtClean="0">
                                        <a:latin typeface="Cambria Math" charset="0"/>
                                      </a:rPr>
                                      <m:t>𝑥𝑟</m:t>
                                    </m:r>
                                    <m:sSup>
                                      <m:sSupPr>
                                        <m:ctrlPr>
                                          <a:rPr lang="en-US" sz="2800" b="0" i="1" smtClean="0">
                                            <a:latin typeface="Cambria Math" charset="0"/>
                                          </a:rPr>
                                        </m:ctrlPr>
                                      </m:sSupPr>
                                      <m:e>
                                        <m:r>
                                          <a:rPr lang="en-US" sz="2800" b="0" i="1" smtClean="0">
                                            <a:latin typeface="Cambria Math" charset="0"/>
                                          </a:rPr>
                                          <m:t>𝑓</m:t>
                                        </m:r>
                                      </m:e>
                                      <m:sup>
                                        <m:r>
                                          <a:rPr lang="en-US" sz="2800" b="0" i="1" smtClean="0">
                                            <a:latin typeface="Cambria Math" charset="0"/>
                                          </a:rPr>
                                          <m:t>∗</m:t>
                                        </m:r>
                                      </m:sup>
                                    </m:sSup>
                                  </m:sup>
                                </m:sSup>
                                <m:r>
                                  <a:rPr lang="en-US" sz="2800" b="0" i="1" smtClean="0">
                                    <a:latin typeface="Cambria Math" charset="0"/>
                                  </a:rPr>
                                  <m:t>,</m:t>
                                </m:r>
                                <m:r>
                                  <a:rPr lang="en-US" sz="2800" b="0" i="1" smtClean="0">
                                    <a:latin typeface="Cambria Math" charset="0"/>
                                  </a:rPr>
                                  <m:t>𝐴</m:t>
                                </m:r>
                              </m:e>
                              <m:sup>
                                <m:r>
                                  <a:rPr lang="en-US" sz="2800" b="0" i="1" smtClean="0">
                                    <a:latin typeface="Cambria Math" charset="0"/>
                                  </a:rPr>
                                  <m:t>∗</m:t>
                                </m:r>
                              </m:sup>
                            </m:sSup>
                            <m:r>
                              <a:rPr lang="en-US" sz="2800" b="0" i="1" smtClean="0">
                                <a:latin typeface="Cambria Math" charset="0"/>
                              </a:rPr>
                              <m:t>=</m:t>
                            </m:r>
                            <m:limLow>
                              <m:limLowPr>
                                <m:ctrlPr>
                                  <a:rPr lang="en-US" sz="2800" i="1">
                                    <a:latin typeface="Cambria Math" charset="0"/>
                                  </a:rPr>
                                </m:ctrlPr>
                              </m:limLowPr>
                              <m:e>
                                <m:r>
                                  <m:rPr>
                                    <m:sty m:val="p"/>
                                  </m:rPr>
                                  <a:rPr lang="en-US" sz="2800">
                                    <a:latin typeface="Cambria Math" charset="0"/>
                                  </a:rPr>
                                  <m:t>min</m:t>
                                </m:r>
                              </m:e>
                              <m:lim>
                                <m:sSup>
                                  <m:sSupPr>
                                    <m:ctrlPr>
                                      <a:rPr lang="en-US" sz="2800" i="1">
                                        <a:latin typeface="Cambria Math" charset="0"/>
                                      </a:rPr>
                                    </m:ctrlPr>
                                  </m:sSupPr>
                                  <m:e>
                                    <m:r>
                                      <a:rPr lang="en-US" sz="2800" i="1">
                                        <a:latin typeface="Cambria Math" charset="0"/>
                                      </a:rPr>
                                      <m:t>𝐷</m:t>
                                    </m:r>
                                  </m:e>
                                  <m:sup>
                                    <m:r>
                                      <a:rPr lang="en-US" sz="2800" i="1">
                                        <a:latin typeface="Cambria Math" charset="0"/>
                                      </a:rPr>
                                      <m:t>𝑥𝑟𝑓</m:t>
                                    </m:r>
                                  </m:sup>
                                </m:sSup>
                                <m:r>
                                  <a:rPr lang="en-US" sz="2800" b="0" i="1" smtClean="0">
                                    <a:latin typeface="Cambria Math" charset="0"/>
                                  </a:rPr>
                                  <m:t>,  </m:t>
                                </m:r>
                                <m:r>
                                  <a:rPr lang="en-US" sz="2800" b="0" i="1" smtClean="0">
                                    <a:latin typeface="Cambria Math" charset="0"/>
                                  </a:rPr>
                                  <m:t>𝐴</m:t>
                                </m:r>
                              </m:lim>
                            </m:limLow>
                          </m:fName>
                          <m:e>
                            <m:sSubSup>
                              <m:sSubSupPr>
                                <m:ctrlPr>
                                  <a:rPr lang="en-US" sz="2800" b="0" i="1" smtClean="0">
                                    <a:latin typeface="Cambria Math" charset="0"/>
                                  </a:rPr>
                                </m:ctrlPr>
                              </m:sSubSupPr>
                              <m:e>
                                <m:d>
                                  <m:dPr>
                                    <m:begChr m:val="‖"/>
                                    <m:endChr m:val="‖"/>
                                    <m:ctrlPr>
                                      <a:rPr lang="en-US" sz="2800" b="0" i="1" smtClean="0">
                                        <a:latin typeface="Cambria Math" charset="0"/>
                                      </a:rPr>
                                    </m:ctrlPr>
                                  </m:dPr>
                                  <m:e>
                                    <m:r>
                                      <a:rPr lang="en-US" sz="2800" b="0" i="1" smtClean="0">
                                        <a:latin typeface="Cambria Math" charset="0"/>
                                      </a:rPr>
                                      <m:t>𝑋</m:t>
                                    </m:r>
                                    <m:r>
                                      <a:rPr lang="en-US" sz="2800" b="0" i="1" smtClean="0">
                                        <a:latin typeface="Cambria Math" charset="0"/>
                                      </a:rPr>
                                      <m:t>−</m:t>
                                    </m:r>
                                    <m:sSup>
                                      <m:sSupPr>
                                        <m:ctrlPr>
                                          <a:rPr lang="en-US" sz="2800" b="0" i="1" smtClean="0">
                                            <a:latin typeface="Cambria Math" charset="0"/>
                                          </a:rPr>
                                        </m:ctrlPr>
                                      </m:sSupPr>
                                      <m:e>
                                        <m:r>
                                          <a:rPr lang="en-US" sz="2800" b="0" i="1" smtClean="0">
                                            <a:latin typeface="Cambria Math" charset="0"/>
                                          </a:rPr>
                                          <m:t>𝐷</m:t>
                                        </m:r>
                                      </m:e>
                                      <m:sup>
                                        <m:r>
                                          <a:rPr lang="en-US" sz="2800" b="0" i="1" smtClean="0">
                                            <a:latin typeface="Cambria Math" charset="0"/>
                                          </a:rPr>
                                          <m:t>𝑥𝑟𝑓</m:t>
                                        </m:r>
                                      </m:sup>
                                    </m:sSup>
                                    <m:r>
                                      <a:rPr lang="en-US" sz="2800" b="0" i="1" smtClean="0">
                                        <a:latin typeface="Cambria Math" charset="0"/>
                                      </a:rPr>
                                      <m:t>𝐴</m:t>
                                    </m:r>
                                  </m:e>
                                </m:d>
                              </m:e>
                              <m:sub>
                                <m:r>
                                  <a:rPr lang="en-US" sz="2800" b="0" i="1" smtClean="0">
                                    <a:latin typeface="Cambria Math" charset="0"/>
                                  </a:rPr>
                                  <m:t>𝐹</m:t>
                                </m:r>
                              </m:sub>
                              <m:sup>
                                <m:r>
                                  <a:rPr lang="en-US" sz="2800" b="0" i="1" smtClean="0">
                                    <a:latin typeface="Cambria Math" charset="0"/>
                                  </a:rPr>
                                  <m:t>2</m:t>
                                </m:r>
                              </m:sup>
                            </m:sSubSup>
                            <m:r>
                              <a:rPr lang="en-US" sz="2800" b="0" i="1" smtClean="0">
                                <a:latin typeface="Cambria Math" charset="0"/>
                              </a:rPr>
                              <m:t>+</m:t>
                            </m:r>
                            <m:r>
                              <a:rPr lang="en-US" sz="2400" i="1">
                                <a:latin typeface="Cambria Math" charset="0"/>
                              </a:rPr>
                              <m:t>𝑃</m:t>
                            </m:r>
                            <m:r>
                              <a:rPr lang="en-US" sz="2400" i="1">
                                <a:latin typeface="Cambria Math" charset="0"/>
                              </a:rPr>
                              <m:t>(</m:t>
                            </m:r>
                            <m:r>
                              <a:rPr lang="en-US" sz="2400" i="1">
                                <a:latin typeface="Cambria Math" charset="0"/>
                              </a:rPr>
                              <m:t>𝐴</m:t>
                            </m:r>
                            <m:r>
                              <a:rPr lang="en-US" sz="2400" i="1">
                                <a:latin typeface="Cambria Math" charset="0"/>
                              </a:rPr>
                              <m:t>)</m:t>
                            </m:r>
                          </m:e>
                        </m:func>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814648" y="4620565"/>
                  <a:ext cx="6215355" cy="839717"/>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2148557" y="5602970"/>
                  <a:ext cx="4005455" cy="4875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i="1" smtClean="0">
                                <a:latin typeface="Cambria Math" charset="0"/>
                              </a:rPr>
                              <m:t>𝑌</m:t>
                            </m:r>
                          </m:e>
                          <m:sub>
                            <m:r>
                              <a:rPr lang="en-US" sz="2400" b="0" i="1" smtClean="0">
                                <a:latin typeface="Cambria Math" charset="0"/>
                              </a:rPr>
                              <m:t>𝑑𝑒𝑛𝑜𝑖𝑠𝑒</m:t>
                            </m:r>
                          </m:sub>
                        </m:sSub>
                        <m:r>
                          <a:rPr lang="en-US" sz="2400" b="0" i="1" smtClean="0">
                            <a:latin typeface="Cambria Math" charset="0"/>
                          </a:rPr>
                          <m:t>=</m:t>
                        </m:r>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m:t>
                            </m:r>
                            <m:sSup>
                              <m:sSupPr>
                                <m:ctrlPr>
                                  <a:rPr lang="en-US" sz="2400" b="0" i="1" smtClean="0">
                                    <a:latin typeface="Cambria Math" charset="0"/>
                                  </a:rPr>
                                </m:ctrlPr>
                              </m:sSupPr>
                              <m:e>
                                <m:r>
                                  <a:rPr lang="en-US" sz="2400" b="0" i="1" smtClean="0">
                                    <a:latin typeface="Cambria Math" charset="0"/>
                                  </a:rPr>
                                  <m:t>𝑓</m:t>
                                </m:r>
                              </m:e>
                              <m:sup>
                                <m:r>
                                  <a:rPr lang="en-US" sz="2400" b="0" i="1" smtClean="0">
                                    <a:latin typeface="Cambria Math" charset="0"/>
                                  </a:rPr>
                                  <m:t>∗</m:t>
                                </m:r>
                              </m:sup>
                            </m:sSup>
                          </m:sup>
                        </m:sSup>
                        <m:sSup>
                          <m:sSupPr>
                            <m:ctrlPr>
                              <a:rPr lang="en-US" sz="2400" b="0" i="1" smtClean="0">
                                <a:latin typeface="Cambria Math" charset="0"/>
                              </a:rPr>
                            </m:ctrlPr>
                          </m:sSupPr>
                          <m:e>
                            <m:r>
                              <a:rPr lang="en-US" sz="2400" b="0" i="1" smtClean="0">
                                <a:latin typeface="Cambria Math" charset="0"/>
                              </a:rPr>
                              <m:t>⋅</m:t>
                            </m:r>
                            <m:r>
                              <a:rPr lang="en-US" sz="2400" b="0" i="1" smtClean="0">
                                <a:latin typeface="Cambria Math" charset="0"/>
                              </a:rPr>
                              <m:t>𝑆𝐶𝑁𝑁</m:t>
                            </m:r>
                            <m:r>
                              <a:rPr lang="en-US" sz="2400" b="0" i="1" smtClean="0">
                                <a:latin typeface="Cambria Math" charset="0"/>
                              </a:rPr>
                              <m:t>(</m:t>
                            </m:r>
                            <m:r>
                              <a:rPr lang="en-US" sz="2400" b="0" i="1" smtClean="0">
                                <a:latin typeface="Cambria Math" charset="0"/>
                              </a:rPr>
                              <m:t>𝐴</m:t>
                            </m:r>
                          </m:e>
                          <m:sup>
                            <m:r>
                              <a:rPr lang="en-US" sz="2400" b="0" i="1" smtClean="0">
                                <a:latin typeface="Cambria Math" charset="0"/>
                              </a:rPr>
                              <m:t>∗</m:t>
                            </m:r>
                          </m:sup>
                        </m:sSup>
                        <m:r>
                          <a:rPr lang="en-US" sz="2400" b="0" i="1" smtClean="0">
                            <a:latin typeface="Cambria Math" charset="0"/>
                          </a:rPr>
                          <m:t>)</m:t>
                        </m:r>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2148557" y="5602970"/>
                  <a:ext cx="4005455" cy="487506"/>
                </a:xfrm>
                <a:prstGeom prst="rect">
                  <a:avLst/>
                </a:prstGeom>
                <a:blipFill rotWithShape="0">
                  <a:blip r:embed="rId18"/>
                  <a:stretch>
                    <a:fillRect/>
                  </a:stretch>
                </a:blipFill>
              </p:spPr>
              <p:txBody>
                <a:bodyPr/>
                <a:lstStyle/>
                <a:p>
                  <a:r>
                    <a:rPr lang="en-US">
                      <a:noFill/>
                    </a:rPr>
                    <a:t> </a:t>
                  </a:r>
                </a:p>
              </p:txBody>
            </p:sp>
          </mc:Fallback>
        </mc:AlternateContent>
        <p:sp>
          <p:nvSpPr>
            <p:cNvPr id="42" name="Rectangle 41"/>
            <p:cNvSpPr/>
            <p:nvPr/>
          </p:nvSpPr>
          <p:spPr>
            <a:xfrm>
              <a:off x="673989" y="4539477"/>
              <a:ext cx="7479496" cy="18494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p:cNvCxnSpPr/>
            <p:nvPr/>
          </p:nvCxnSpPr>
          <p:spPr>
            <a:xfrm flipH="1">
              <a:off x="6884599" y="4828904"/>
              <a:ext cx="417300" cy="1590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301899" y="4539085"/>
              <a:ext cx="867097" cy="646331"/>
            </a:xfrm>
            <a:prstGeom prst="rect">
              <a:avLst/>
            </a:prstGeom>
          </p:spPr>
          <p:txBody>
            <a:bodyPr wrap="none">
              <a:spAutoFit/>
            </a:bodyPr>
            <a:lstStyle/>
            <a:p>
              <a:r>
                <a:rPr lang="en-US">
                  <a:solidFill>
                    <a:srgbClr val="FF0000"/>
                  </a:solidFill>
                </a:rPr>
                <a:t>Spatial </a:t>
              </a:r>
            </a:p>
            <a:p>
              <a:r>
                <a:rPr lang="en-US" dirty="0">
                  <a:solidFill>
                    <a:srgbClr val="FF0000"/>
                  </a:solidFill>
                </a:rPr>
                <a:t>Prior</a:t>
              </a:r>
            </a:p>
          </p:txBody>
        </p:sp>
        <p:cxnSp>
          <p:nvCxnSpPr>
            <p:cNvPr id="44" name="Straight Arrow Connector 43"/>
            <p:cNvCxnSpPr/>
            <p:nvPr/>
          </p:nvCxnSpPr>
          <p:spPr>
            <a:xfrm flipH="1">
              <a:off x="6064469" y="5627838"/>
              <a:ext cx="417300" cy="15902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6481769" y="5338019"/>
              <a:ext cx="1682064" cy="646331"/>
            </a:xfrm>
            <a:prstGeom prst="rect">
              <a:avLst/>
            </a:prstGeom>
          </p:spPr>
          <p:txBody>
            <a:bodyPr wrap="none">
              <a:spAutoFit/>
            </a:bodyPr>
            <a:lstStyle/>
            <a:p>
              <a:r>
                <a:rPr lang="en-US" dirty="0" err="1">
                  <a:solidFill>
                    <a:srgbClr val="FF0000"/>
                  </a:solidFill>
                </a:rPr>
                <a:t>Superresolution</a:t>
              </a:r>
              <a:endParaRPr lang="en-US" dirty="0">
                <a:solidFill>
                  <a:srgbClr val="FF0000"/>
                </a:solidFill>
              </a:endParaRPr>
            </a:p>
            <a:p>
              <a:r>
                <a:rPr lang="en-US" dirty="0">
                  <a:solidFill>
                    <a:srgbClr val="FF0000"/>
                  </a:solidFill>
                </a:rPr>
                <a:t>CNN</a:t>
              </a:r>
            </a:p>
          </p:txBody>
        </p:sp>
      </p:grpSp>
    </p:spTree>
    <p:extLst>
      <p:ext uri="{BB962C8B-B14F-4D97-AF65-F5344CB8AC3E}">
        <p14:creationId xmlns:p14="http://schemas.microsoft.com/office/powerpoint/2010/main" val="151047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008426" y="1500564"/>
            <a:ext cx="4943026" cy="44215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err="1"/>
              <a:t>Superresolution</a:t>
            </a:r>
            <a:r>
              <a:rPr lang="en-US" dirty="0"/>
              <a:t> using XRF Dictionaries</a:t>
            </a:r>
          </a:p>
        </p:txBody>
      </p:sp>
      <p:pic>
        <p:nvPicPr>
          <p:cNvPr id="5" name="Content Placeholder 4"/>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 r="3855"/>
          <a:stretch/>
        </p:blipFill>
        <p:spPr>
          <a:xfrm>
            <a:off x="3542072" y="5285889"/>
            <a:ext cx="1372998" cy="556695"/>
          </a:xfrm>
          <a:prstGeom prst="rect">
            <a:avLst/>
          </a:prstGeom>
          <a:solidFill>
            <a:schemeClr val="tx1"/>
          </a:solidFill>
        </p:spPr>
      </p:pic>
      <p:pic>
        <p:nvPicPr>
          <p:cNvPr id="4" name="Picture 3"/>
          <p:cNvPicPr>
            <a:picLocks noChangeAspect="1"/>
          </p:cNvPicPr>
          <p:nvPr/>
        </p:nvPicPr>
        <p:blipFill>
          <a:blip r:embed="rId3"/>
          <a:stretch>
            <a:fillRect/>
          </a:stretch>
        </p:blipFill>
        <p:spPr>
          <a:xfrm>
            <a:off x="2008426" y="1755560"/>
            <a:ext cx="4943026" cy="2758385"/>
          </a:xfrm>
          <a:prstGeom prst="rect">
            <a:avLst/>
          </a:prstGeom>
          <a:solidFill>
            <a:schemeClr val="tx1"/>
          </a:solidFill>
        </p:spPr>
      </p:pic>
      <mc:AlternateContent xmlns:mc="http://schemas.openxmlformats.org/markup-compatibility/2006" xmlns:a14="http://schemas.microsoft.com/office/drawing/2010/main">
        <mc:Choice Requires="a14">
          <p:sp>
            <p:nvSpPr>
              <p:cNvPr id="6" name="Rectangle 5"/>
              <p:cNvSpPr/>
              <p:nvPr/>
            </p:nvSpPr>
            <p:spPr>
              <a:xfrm>
                <a:off x="3446034" y="4724202"/>
                <a:ext cx="2067810"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solidFill>
                                <a:sysClr val="windowText" lastClr="000000"/>
                              </a:solidFill>
                              <a:latin typeface="Cambria Math" charset="0"/>
                            </a:rPr>
                          </m:ctrlPr>
                        </m:sSupPr>
                        <m:e>
                          <m:r>
                            <a:rPr lang="en-US" sz="2000" b="0" i="1" smtClean="0">
                              <a:solidFill>
                                <a:sysClr val="windowText" lastClr="000000"/>
                              </a:solidFill>
                              <a:latin typeface="Cambria Math" charset="0"/>
                            </a:rPr>
                            <m:t>𝛼</m:t>
                          </m:r>
                        </m:e>
                        <m:sup>
                          <m:r>
                            <a:rPr lang="en-US" sz="2000" b="0" i="1" smtClean="0">
                              <a:solidFill>
                                <a:sysClr val="windowText" lastClr="000000"/>
                              </a:solidFill>
                              <a:latin typeface="Cambria Math" charset="0"/>
                            </a:rPr>
                            <m:t>𝐻𝑅</m:t>
                          </m:r>
                        </m:sup>
                      </m:sSup>
                      <m:r>
                        <a:rPr lang="en-US" sz="2000" b="0" i="1" smtClean="0">
                          <a:solidFill>
                            <a:sysClr val="windowText" lastClr="000000"/>
                          </a:solidFill>
                          <a:latin typeface="Cambria Math" charset="0"/>
                        </a:rPr>
                        <m:t>=</m:t>
                      </m:r>
                      <m:r>
                        <a:rPr lang="en-US" sz="2000" b="0" i="1" smtClean="0">
                          <a:solidFill>
                            <a:sysClr val="windowText" lastClr="000000"/>
                          </a:solidFill>
                          <a:latin typeface="Cambria Math" charset="0"/>
                        </a:rPr>
                        <m:t>𝑆𝐶𝑁𝑁</m:t>
                      </m:r>
                      <m:r>
                        <a:rPr lang="en-US" sz="2000" b="0" i="1" smtClean="0">
                          <a:solidFill>
                            <a:sysClr val="windowText" lastClr="000000"/>
                          </a:solidFill>
                          <a:latin typeface="Cambria Math" charset="0"/>
                        </a:rPr>
                        <m:t>(</m:t>
                      </m:r>
                      <m:r>
                        <a:rPr lang="en-US" sz="2000" b="0" i="1" smtClean="0">
                          <a:solidFill>
                            <a:sysClr val="windowText" lastClr="000000"/>
                          </a:solidFill>
                          <a:latin typeface="Cambria Math" charset="0"/>
                        </a:rPr>
                        <m:t>𝛼</m:t>
                      </m:r>
                      <m:r>
                        <a:rPr lang="en-US" sz="2000" b="0" i="1" smtClean="0">
                          <a:solidFill>
                            <a:sysClr val="windowText" lastClr="000000"/>
                          </a:solidFill>
                          <a:latin typeface="Cambria Math" charset="0"/>
                        </a:rPr>
                        <m:t>)</m:t>
                      </m:r>
                    </m:oMath>
                  </m:oMathPara>
                </a14:m>
                <a:endParaRPr lang="en-US" sz="2000" dirty="0">
                  <a:solidFill>
                    <a:sysClr val="windowText" lastClr="000000"/>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446034" y="4724202"/>
                <a:ext cx="2067810" cy="400110"/>
              </a:xfrm>
              <a:prstGeom prst="rect">
                <a:avLst/>
              </a:prstGeom>
              <a:blipFill rotWithShape="0">
                <a:blip r:embed="rId4"/>
                <a:stretch>
                  <a:fillRect b="-13636"/>
                </a:stretch>
              </a:blipFill>
            </p:spPr>
            <p:txBody>
              <a:bodyPr/>
              <a:lstStyle/>
              <a:p>
                <a:r>
                  <a:rPr lang="en-US">
                    <a:noFill/>
                  </a:rPr>
                  <a:t> </a:t>
                </a:r>
              </a:p>
            </p:txBody>
          </p:sp>
        </mc:Fallback>
      </mc:AlternateContent>
      <p:sp>
        <p:nvSpPr>
          <p:cNvPr id="7" name="TextBox 6"/>
          <p:cNvSpPr txBox="1"/>
          <p:nvPr/>
        </p:nvSpPr>
        <p:spPr>
          <a:xfrm>
            <a:off x="4189108" y="4429731"/>
            <a:ext cx="1953099" cy="307777"/>
          </a:xfrm>
          <a:prstGeom prst="rect">
            <a:avLst/>
          </a:prstGeom>
          <a:noFill/>
        </p:spPr>
        <p:txBody>
          <a:bodyPr wrap="none" rtlCol="0">
            <a:spAutoFit/>
          </a:bodyPr>
          <a:lstStyle/>
          <a:p>
            <a:r>
              <a:rPr lang="en-US" sz="1400" dirty="0">
                <a:solidFill>
                  <a:srgbClr val="FFC000"/>
                </a:solidFill>
              </a:rPr>
              <a:t>[Dong et </a:t>
            </a:r>
            <a:r>
              <a:rPr lang="en-US" sz="1400">
                <a:solidFill>
                  <a:srgbClr val="FFC000"/>
                </a:solidFill>
              </a:rPr>
              <a:t>al., ECCV 2014]</a:t>
            </a:r>
            <a:endParaRPr lang="en-US" sz="1400" dirty="0">
              <a:solidFill>
                <a:srgbClr val="FFC000"/>
              </a:solidFill>
            </a:endParaRPr>
          </a:p>
        </p:txBody>
      </p:sp>
      <p:sp>
        <p:nvSpPr>
          <p:cNvPr id="9" name="TextBox 8"/>
          <p:cNvSpPr txBox="1"/>
          <p:nvPr/>
        </p:nvSpPr>
        <p:spPr>
          <a:xfrm>
            <a:off x="2103426" y="1569088"/>
            <a:ext cx="2868991" cy="338554"/>
          </a:xfrm>
          <a:prstGeom prst="rect">
            <a:avLst/>
          </a:prstGeom>
          <a:noFill/>
        </p:spPr>
        <p:txBody>
          <a:bodyPr wrap="none" rtlCol="0">
            <a:spAutoFit/>
          </a:bodyPr>
          <a:lstStyle/>
          <a:p>
            <a:r>
              <a:rPr lang="en-US" sz="1600" u="sng" dirty="0">
                <a:solidFill>
                  <a:schemeClr val="bg1"/>
                </a:solidFill>
              </a:rPr>
              <a:t>Regularized Dictionary Learning:</a:t>
            </a:r>
          </a:p>
        </p:txBody>
      </p:sp>
      <p:sp>
        <p:nvSpPr>
          <p:cNvPr id="10" name="TextBox 9"/>
          <p:cNvSpPr txBox="1"/>
          <p:nvPr/>
        </p:nvSpPr>
        <p:spPr>
          <a:xfrm>
            <a:off x="2103426" y="4406119"/>
            <a:ext cx="2174250" cy="338554"/>
          </a:xfrm>
          <a:prstGeom prst="rect">
            <a:avLst/>
          </a:prstGeom>
          <a:noFill/>
        </p:spPr>
        <p:txBody>
          <a:bodyPr wrap="none" rtlCol="0">
            <a:spAutoFit/>
          </a:bodyPr>
          <a:lstStyle/>
          <a:p>
            <a:r>
              <a:rPr lang="en-US" sz="1600" u="sng" dirty="0">
                <a:solidFill>
                  <a:schemeClr val="bg1"/>
                </a:solidFill>
              </a:rPr>
              <a:t>Spatial </a:t>
            </a:r>
            <a:r>
              <a:rPr lang="en-US" sz="1600" u="sng" dirty="0" err="1">
                <a:solidFill>
                  <a:schemeClr val="bg1"/>
                </a:solidFill>
              </a:rPr>
              <a:t>Superresolution</a:t>
            </a:r>
            <a:r>
              <a:rPr lang="en-US" sz="1600" u="sng" dirty="0">
                <a:solidFill>
                  <a:schemeClr val="bg1"/>
                </a:solidFill>
              </a:rPr>
              <a:t>:</a:t>
            </a:r>
          </a:p>
        </p:txBody>
      </p:sp>
      <p:sp>
        <p:nvSpPr>
          <p:cNvPr id="11" name="TextBox 10"/>
          <p:cNvSpPr txBox="1"/>
          <p:nvPr/>
        </p:nvSpPr>
        <p:spPr>
          <a:xfrm>
            <a:off x="2103426" y="5087734"/>
            <a:ext cx="2328523" cy="338554"/>
          </a:xfrm>
          <a:prstGeom prst="rect">
            <a:avLst/>
          </a:prstGeom>
          <a:noFill/>
        </p:spPr>
        <p:txBody>
          <a:bodyPr wrap="none" rtlCol="0">
            <a:spAutoFit/>
          </a:bodyPr>
          <a:lstStyle/>
          <a:p>
            <a:r>
              <a:rPr lang="en-US" sz="1600" u="sng" dirty="0">
                <a:solidFill>
                  <a:schemeClr val="bg1"/>
                </a:solidFill>
              </a:rPr>
              <a:t>XRF Cube Reconstruction:</a:t>
            </a:r>
          </a:p>
        </p:txBody>
      </p:sp>
      <p:grpSp>
        <p:nvGrpSpPr>
          <p:cNvPr id="26" name="Group 25"/>
          <p:cNvGrpSpPr/>
          <p:nvPr/>
        </p:nvGrpSpPr>
        <p:grpSpPr>
          <a:xfrm>
            <a:off x="452081" y="1885547"/>
            <a:ext cx="4386433" cy="1371600"/>
            <a:chOff x="452081" y="1885547"/>
            <a:chExt cx="4386433" cy="1371600"/>
          </a:xfrm>
        </p:grpSpPr>
        <p:sp>
          <p:nvSpPr>
            <p:cNvPr id="13" name="Freeform 12"/>
            <p:cNvSpPr/>
            <p:nvPr/>
          </p:nvSpPr>
          <p:spPr>
            <a:xfrm>
              <a:off x="3038278" y="1885547"/>
              <a:ext cx="1800236" cy="1371600"/>
            </a:xfrm>
            <a:custGeom>
              <a:avLst/>
              <a:gdLst>
                <a:gd name="connsiteX0" fmla="*/ 0 w 1795346"/>
                <a:gd name="connsiteY0" fmla="*/ 0 h 1494264"/>
                <a:gd name="connsiteX1" fmla="*/ 1271239 w 1795346"/>
                <a:gd name="connsiteY1" fmla="*/ 0 h 1494264"/>
                <a:gd name="connsiteX2" fmla="*/ 1282390 w 1795346"/>
                <a:gd name="connsiteY2" fmla="*/ 903249 h 1494264"/>
                <a:gd name="connsiteX3" fmla="*/ 1795346 w 1795346"/>
                <a:gd name="connsiteY3" fmla="*/ 903249 h 1494264"/>
                <a:gd name="connsiteX4" fmla="*/ 1795346 w 1795346"/>
                <a:gd name="connsiteY4" fmla="*/ 1371600 h 1494264"/>
                <a:gd name="connsiteX5" fmla="*/ 0 w 1795346"/>
                <a:gd name="connsiteY5" fmla="*/ 1371600 h 1494264"/>
                <a:gd name="connsiteX6" fmla="*/ 0 w 1795346"/>
                <a:gd name="connsiteY6" fmla="*/ 1494264 h 1494264"/>
                <a:gd name="connsiteX7" fmla="*/ 0 w 1795346"/>
                <a:gd name="connsiteY7" fmla="*/ 0 h 1494264"/>
                <a:gd name="connsiteX0" fmla="*/ 4890 w 1800236"/>
                <a:gd name="connsiteY0" fmla="*/ 0 h 1371600"/>
                <a:gd name="connsiteX1" fmla="*/ 1276129 w 1800236"/>
                <a:gd name="connsiteY1" fmla="*/ 0 h 1371600"/>
                <a:gd name="connsiteX2" fmla="*/ 1287280 w 1800236"/>
                <a:gd name="connsiteY2" fmla="*/ 903249 h 1371600"/>
                <a:gd name="connsiteX3" fmla="*/ 1800236 w 1800236"/>
                <a:gd name="connsiteY3" fmla="*/ 903249 h 1371600"/>
                <a:gd name="connsiteX4" fmla="*/ 1800236 w 1800236"/>
                <a:gd name="connsiteY4" fmla="*/ 1371600 h 1371600"/>
                <a:gd name="connsiteX5" fmla="*/ 4890 w 1800236"/>
                <a:gd name="connsiteY5" fmla="*/ 1371600 h 1371600"/>
                <a:gd name="connsiteX6" fmla="*/ 0 w 1800236"/>
                <a:gd name="connsiteY6" fmla="*/ 1367128 h 1371600"/>
                <a:gd name="connsiteX7" fmla="*/ 4890 w 1800236"/>
                <a:gd name="connsiteY7"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00236" h="1371600">
                  <a:moveTo>
                    <a:pt x="4890" y="0"/>
                  </a:moveTo>
                  <a:lnTo>
                    <a:pt x="1276129" y="0"/>
                  </a:lnTo>
                  <a:lnTo>
                    <a:pt x="1287280" y="903249"/>
                  </a:lnTo>
                  <a:lnTo>
                    <a:pt x="1800236" y="903249"/>
                  </a:lnTo>
                  <a:lnTo>
                    <a:pt x="1800236" y="1371600"/>
                  </a:lnTo>
                  <a:lnTo>
                    <a:pt x="4890" y="1371600"/>
                  </a:lnTo>
                  <a:lnTo>
                    <a:pt x="0" y="1367128"/>
                  </a:lnTo>
                  <a:lnTo>
                    <a:pt x="4890" y="0"/>
                  </a:lnTo>
                  <a:close/>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a:off x="1471961" y="2687444"/>
              <a:ext cx="1560797"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2081" y="2425834"/>
              <a:ext cx="1053494" cy="584775"/>
            </a:xfrm>
            <a:prstGeom prst="rect">
              <a:avLst/>
            </a:prstGeom>
            <a:noFill/>
          </p:spPr>
          <p:txBody>
            <a:bodyPr wrap="none" rtlCol="0">
              <a:spAutoFit/>
            </a:bodyPr>
            <a:lstStyle/>
            <a:p>
              <a:r>
                <a:rPr lang="en-US" sz="1600" dirty="0" err="1">
                  <a:solidFill>
                    <a:srgbClr val="FF0000"/>
                  </a:solidFill>
                </a:rPr>
                <a:t>Denoising</a:t>
              </a:r>
              <a:r>
                <a:rPr lang="en-US" sz="1600" dirty="0">
                  <a:solidFill>
                    <a:srgbClr val="FF0000"/>
                  </a:solidFill>
                </a:rPr>
                <a:t> </a:t>
              </a:r>
            </a:p>
            <a:p>
              <a:r>
                <a:rPr lang="en-US" sz="1600" dirty="0">
                  <a:solidFill>
                    <a:srgbClr val="FF0000"/>
                  </a:solidFill>
                </a:rPr>
                <a:t>Objective</a:t>
              </a:r>
            </a:p>
          </p:txBody>
        </p:sp>
      </p:grpSp>
      <p:grpSp>
        <p:nvGrpSpPr>
          <p:cNvPr id="27" name="Group 26"/>
          <p:cNvGrpSpPr/>
          <p:nvPr/>
        </p:nvGrpSpPr>
        <p:grpSpPr>
          <a:xfrm>
            <a:off x="3032758" y="1779251"/>
            <a:ext cx="5929610" cy="1829082"/>
            <a:chOff x="3032758" y="1779251"/>
            <a:chExt cx="5929610" cy="1829082"/>
          </a:xfrm>
        </p:grpSpPr>
        <p:sp>
          <p:nvSpPr>
            <p:cNvPr id="14" name="Freeform 13"/>
            <p:cNvSpPr/>
            <p:nvPr/>
          </p:nvSpPr>
          <p:spPr>
            <a:xfrm rot="10800000">
              <a:off x="3032758" y="1880531"/>
              <a:ext cx="3759201" cy="1727802"/>
            </a:xfrm>
            <a:custGeom>
              <a:avLst/>
              <a:gdLst>
                <a:gd name="connsiteX0" fmla="*/ 0 w 1795346"/>
                <a:gd name="connsiteY0" fmla="*/ 0 h 1494264"/>
                <a:gd name="connsiteX1" fmla="*/ 1271239 w 1795346"/>
                <a:gd name="connsiteY1" fmla="*/ 0 h 1494264"/>
                <a:gd name="connsiteX2" fmla="*/ 1282390 w 1795346"/>
                <a:gd name="connsiteY2" fmla="*/ 903249 h 1494264"/>
                <a:gd name="connsiteX3" fmla="*/ 1795346 w 1795346"/>
                <a:gd name="connsiteY3" fmla="*/ 903249 h 1494264"/>
                <a:gd name="connsiteX4" fmla="*/ 1795346 w 1795346"/>
                <a:gd name="connsiteY4" fmla="*/ 1371600 h 1494264"/>
                <a:gd name="connsiteX5" fmla="*/ 0 w 1795346"/>
                <a:gd name="connsiteY5" fmla="*/ 1371600 h 1494264"/>
                <a:gd name="connsiteX6" fmla="*/ 0 w 1795346"/>
                <a:gd name="connsiteY6" fmla="*/ 1494264 h 1494264"/>
                <a:gd name="connsiteX7" fmla="*/ 0 w 1795346"/>
                <a:gd name="connsiteY7" fmla="*/ 0 h 1494264"/>
                <a:gd name="connsiteX0" fmla="*/ 4890 w 1800236"/>
                <a:gd name="connsiteY0" fmla="*/ 0 h 1371600"/>
                <a:gd name="connsiteX1" fmla="*/ 1276129 w 1800236"/>
                <a:gd name="connsiteY1" fmla="*/ 0 h 1371600"/>
                <a:gd name="connsiteX2" fmla="*/ 1287280 w 1800236"/>
                <a:gd name="connsiteY2" fmla="*/ 903249 h 1371600"/>
                <a:gd name="connsiteX3" fmla="*/ 1800236 w 1800236"/>
                <a:gd name="connsiteY3" fmla="*/ 903249 h 1371600"/>
                <a:gd name="connsiteX4" fmla="*/ 1800236 w 1800236"/>
                <a:gd name="connsiteY4" fmla="*/ 1371600 h 1371600"/>
                <a:gd name="connsiteX5" fmla="*/ 4890 w 1800236"/>
                <a:gd name="connsiteY5" fmla="*/ 1371600 h 1371600"/>
                <a:gd name="connsiteX6" fmla="*/ 0 w 1800236"/>
                <a:gd name="connsiteY6" fmla="*/ 1367128 h 1371600"/>
                <a:gd name="connsiteX7" fmla="*/ 4890 w 1800236"/>
                <a:gd name="connsiteY7" fmla="*/ 0 h 1371600"/>
                <a:gd name="connsiteX0" fmla="*/ 4890 w 1800236"/>
                <a:gd name="connsiteY0" fmla="*/ 0 h 1371600"/>
                <a:gd name="connsiteX1" fmla="*/ 1276129 w 1800236"/>
                <a:gd name="connsiteY1" fmla="*/ 0 h 1371600"/>
                <a:gd name="connsiteX2" fmla="*/ 1287280 w 1800236"/>
                <a:gd name="connsiteY2" fmla="*/ 903249 h 1371600"/>
                <a:gd name="connsiteX3" fmla="*/ 1800236 w 1800236"/>
                <a:gd name="connsiteY3" fmla="*/ 535259 h 1371600"/>
                <a:gd name="connsiteX4" fmla="*/ 1800236 w 1800236"/>
                <a:gd name="connsiteY4" fmla="*/ 1371600 h 1371600"/>
                <a:gd name="connsiteX5" fmla="*/ 4890 w 1800236"/>
                <a:gd name="connsiteY5" fmla="*/ 1371600 h 1371600"/>
                <a:gd name="connsiteX6" fmla="*/ 0 w 1800236"/>
                <a:gd name="connsiteY6" fmla="*/ 1367128 h 1371600"/>
                <a:gd name="connsiteX7" fmla="*/ 4890 w 1800236"/>
                <a:gd name="connsiteY7" fmla="*/ 0 h 1371600"/>
                <a:gd name="connsiteX0" fmla="*/ 4890 w 1800236"/>
                <a:gd name="connsiteY0" fmla="*/ 0 h 1371600"/>
                <a:gd name="connsiteX1" fmla="*/ 1276129 w 1800236"/>
                <a:gd name="connsiteY1" fmla="*/ 0 h 1371600"/>
                <a:gd name="connsiteX2" fmla="*/ 1264978 w 1800236"/>
                <a:gd name="connsiteY2" fmla="*/ 546410 h 1371600"/>
                <a:gd name="connsiteX3" fmla="*/ 1800236 w 1800236"/>
                <a:gd name="connsiteY3" fmla="*/ 535259 h 1371600"/>
                <a:gd name="connsiteX4" fmla="*/ 1800236 w 1800236"/>
                <a:gd name="connsiteY4" fmla="*/ 1371600 h 1371600"/>
                <a:gd name="connsiteX5" fmla="*/ 4890 w 1800236"/>
                <a:gd name="connsiteY5" fmla="*/ 1371600 h 1371600"/>
                <a:gd name="connsiteX6" fmla="*/ 0 w 1800236"/>
                <a:gd name="connsiteY6" fmla="*/ 1367128 h 1371600"/>
                <a:gd name="connsiteX7" fmla="*/ 4890 w 1800236"/>
                <a:gd name="connsiteY7" fmla="*/ 0 h 1371600"/>
                <a:gd name="connsiteX0" fmla="*/ 4890 w 1800236"/>
                <a:gd name="connsiteY0" fmla="*/ 0 h 1371600"/>
                <a:gd name="connsiteX1" fmla="*/ 1276129 w 1800236"/>
                <a:gd name="connsiteY1" fmla="*/ 0 h 1371600"/>
                <a:gd name="connsiteX2" fmla="*/ 1383718 w 1800236"/>
                <a:gd name="connsiteY2" fmla="*/ 546410 h 1371600"/>
                <a:gd name="connsiteX3" fmla="*/ 1800236 w 1800236"/>
                <a:gd name="connsiteY3" fmla="*/ 535259 h 1371600"/>
                <a:gd name="connsiteX4" fmla="*/ 1800236 w 1800236"/>
                <a:gd name="connsiteY4" fmla="*/ 1371600 h 1371600"/>
                <a:gd name="connsiteX5" fmla="*/ 4890 w 1800236"/>
                <a:gd name="connsiteY5" fmla="*/ 1371600 h 1371600"/>
                <a:gd name="connsiteX6" fmla="*/ 0 w 1800236"/>
                <a:gd name="connsiteY6" fmla="*/ 1367128 h 1371600"/>
                <a:gd name="connsiteX7" fmla="*/ 4890 w 1800236"/>
                <a:gd name="connsiteY7" fmla="*/ 0 h 1371600"/>
                <a:gd name="connsiteX0" fmla="*/ 4890 w 1800236"/>
                <a:gd name="connsiteY0" fmla="*/ 11151 h 1382751"/>
                <a:gd name="connsiteX1" fmla="*/ 1377907 w 1800236"/>
                <a:gd name="connsiteY1" fmla="*/ 0 h 1382751"/>
                <a:gd name="connsiteX2" fmla="*/ 1383718 w 1800236"/>
                <a:gd name="connsiteY2" fmla="*/ 557561 h 1382751"/>
                <a:gd name="connsiteX3" fmla="*/ 1800236 w 1800236"/>
                <a:gd name="connsiteY3" fmla="*/ 546410 h 1382751"/>
                <a:gd name="connsiteX4" fmla="*/ 1800236 w 1800236"/>
                <a:gd name="connsiteY4" fmla="*/ 1382751 h 1382751"/>
                <a:gd name="connsiteX5" fmla="*/ 4890 w 1800236"/>
                <a:gd name="connsiteY5" fmla="*/ 1382751 h 1382751"/>
                <a:gd name="connsiteX6" fmla="*/ 0 w 1800236"/>
                <a:gd name="connsiteY6" fmla="*/ 1378279 h 1382751"/>
                <a:gd name="connsiteX7" fmla="*/ 4890 w 1800236"/>
                <a:gd name="connsiteY7" fmla="*/ 11151 h 1382751"/>
                <a:gd name="connsiteX0" fmla="*/ 4890 w 1800236"/>
                <a:gd name="connsiteY0" fmla="*/ 66907 h 1438507"/>
                <a:gd name="connsiteX1" fmla="*/ 1377907 w 1800236"/>
                <a:gd name="connsiteY1" fmla="*/ 0 h 1438507"/>
                <a:gd name="connsiteX2" fmla="*/ 1383718 w 1800236"/>
                <a:gd name="connsiteY2" fmla="*/ 613317 h 1438507"/>
                <a:gd name="connsiteX3" fmla="*/ 1800236 w 1800236"/>
                <a:gd name="connsiteY3" fmla="*/ 602166 h 1438507"/>
                <a:gd name="connsiteX4" fmla="*/ 1800236 w 1800236"/>
                <a:gd name="connsiteY4" fmla="*/ 1438507 h 1438507"/>
                <a:gd name="connsiteX5" fmla="*/ 4890 w 1800236"/>
                <a:gd name="connsiteY5" fmla="*/ 1438507 h 1438507"/>
                <a:gd name="connsiteX6" fmla="*/ 0 w 1800236"/>
                <a:gd name="connsiteY6" fmla="*/ 1434035 h 1438507"/>
                <a:gd name="connsiteX7" fmla="*/ 4890 w 1800236"/>
                <a:gd name="connsiteY7" fmla="*/ 66907 h 1438507"/>
                <a:gd name="connsiteX0" fmla="*/ 4890 w 1800236"/>
                <a:gd name="connsiteY0" fmla="*/ 70933 h 1442533"/>
                <a:gd name="connsiteX1" fmla="*/ 1213021 w 1800236"/>
                <a:gd name="connsiteY1" fmla="*/ 0 h 1442533"/>
                <a:gd name="connsiteX2" fmla="*/ 1377907 w 1800236"/>
                <a:gd name="connsiteY2" fmla="*/ 4026 h 1442533"/>
                <a:gd name="connsiteX3" fmla="*/ 1383718 w 1800236"/>
                <a:gd name="connsiteY3" fmla="*/ 617343 h 1442533"/>
                <a:gd name="connsiteX4" fmla="*/ 1800236 w 1800236"/>
                <a:gd name="connsiteY4" fmla="*/ 606192 h 1442533"/>
                <a:gd name="connsiteX5" fmla="*/ 1800236 w 1800236"/>
                <a:gd name="connsiteY5" fmla="*/ 1442533 h 1442533"/>
                <a:gd name="connsiteX6" fmla="*/ 4890 w 1800236"/>
                <a:gd name="connsiteY6" fmla="*/ 1442533 h 1442533"/>
                <a:gd name="connsiteX7" fmla="*/ 0 w 1800236"/>
                <a:gd name="connsiteY7" fmla="*/ 1438061 h 1442533"/>
                <a:gd name="connsiteX8" fmla="*/ 4890 w 1800236"/>
                <a:gd name="connsiteY8" fmla="*/ 70933 h 1442533"/>
                <a:gd name="connsiteX0" fmla="*/ 4890 w 2816015"/>
                <a:gd name="connsiteY0" fmla="*/ 104387 h 1475987"/>
                <a:gd name="connsiteX1" fmla="*/ 2816015 w 2816015"/>
                <a:gd name="connsiteY1" fmla="*/ 0 h 1475987"/>
                <a:gd name="connsiteX2" fmla="*/ 1377907 w 2816015"/>
                <a:gd name="connsiteY2" fmla="*/ 37480 h 1475987"/>
                <a:gd name="connsiteX3" fmla="*/ 1383718 w 2816015"/>
                <a:gd name="connsiteY3" fmla="*/ 650797 h 1475987"/>
                <a:gd name="connsiteX4" fmla="*/ 1800236 w 2816015"/>
                <a:gd name="connsiteY4" fmla="*/ 639646 h 1475987"/>
                <a:gd name="connsiteX5" fmla="*/ 1800236 w 2816015"/>
                <a:gd name="connsiteY5" fmla="*/ 1475987 h 1475987"/>
                <a:gd name="connsiteX6" fmla="*/ 4890 w 2816015"/>
                <a:gd name="connsiteY6" fmla="*/ 1475987 h 1475987"/>
                <a:gd name="connsiteX7" fmla="*/ 0 w 2816015"/>
                <a:gd name="connsiteY7" fmla="*/ 1471515 h 1475987"/>
                <a:gd name="connsiteX8" fmla="*/ 4890 w 2816015"/>
                <a:gd name="connsiteY8" fmla="*/ 104387 h 1475987"/>
                <a:gd name="connsiteX0" fmla="*/ 4890 w 2816015"/>
                <a:gd name="connsiteY0" fmla="*/ 104387 h 1475987"/>
                <a:gd name="connsiteX1" fmla="*/ 837952 w 2816015"/>
                <a:gd name="connsiteY1" fmla="*/ 69757 h 1475987"/>
                <a:gd name="connsiteX2" fmla="*/ 2816015 w 2816015"/>
                <a:gd name="connsiteY2" fmla="*/ 0 h 1475987"/>
                <a:gd name="connsiteX3" fmla="*/ 1377907 w 2816015"/>
                <a:gd name="connsiteY3" fmla="*/ 37480 h 1475987"/>
                <a:gd name="connsiteX4" fmla="*/ 1383718 w 2816015"/>
                <a:gd name="connsiteY4" fmla="*/ 650797 h 1475987"/>
                <a:gd name="connsiteX5" fmla="*/ 1800236 w 2816015"/>
                <a:gd name="connsiteY5" fmla="*/ 639646 h 1475987"/>
                <a:gd name="connsiteX6" fmla="*/ 1800236 w 2816015"/>
                <a:gd name="connsiteY6" fmla="*/ 1475987 h 1475987"/>
                <a:gd name="connsiteX7" fmla="*/ 4890 w 2816015"/>
                <a:gd name="connsiteY7" fmla="*/ 1475987 h 1475987"/>
                <a:gd name="connsiteX8" fmla="*/ 0 w 2816015"/>
                <a:gd name="connsiteY8" fmla="*/ 1471515 h 1475987"/>
                <a:gd name="connsiteX9" fmla="*/ 4890 w 2816015"/>
                <a:gd name="connsiteY9" fmla="*/ 104387 h 1475987"/>
                <a:gd name="connsiteX0" fmla="*/ 4890 w 2820067"/>
                <a:gd name="connsiteY0" fmla="*/ 314030 h 1685630"/>
                <a:gd name="connsiteX1" fmla="*/ 2820067 w 2820067"/>
                <a:gd name="connsiteY1" fmla="*/ 0 h 1685630"/>
                <a:gd name="connsiteX2" fmla="*/ 2816015 w 2820067"/>
                <a:gd name="connsiteY2" fmla="*/ 209643 h 1685630"/>
                <a:gd name="connsiteX3" fmla="*/ 1377907 w 2820067"/>
                <a:gd name="connsiteY3" fmla="*/ 247123 h 1685630"/>
                <a:gd name="connsiteX4" fmla="*/ 1383718 w 2820067"/>
                <a:gd name="connsiteY4" fmla="*/ 860440 h 1685630"/>
                <a:gd name="connsiteX5" fmla="*/ 1800236 w 2820067"/>
                <a:gd name="connsiteY5" fmla="*/ 849289 h 1685630"/>
                <a:gd name="connsiteX6" fmla="*/ 1800236 w 2820067"/>
                <a:gd name="connsiteY6" fmla="*/ 1685630 h 1685630"/>
                <a:gd name="connsiteX7" fmla="*/ 4890 w 2820067"/>
                <a:gd name="connsiteY7" fmla="*/ 1685630 h 1685630"/>
                <a:gd name="connsiteX8" fmla="*/ 0 w 2820067"/>
                <a:gd name="connsiteY8" fmla="*/ 1681158 h 1685630"/>
                <a:gd name="connsiteX9" fmla="*/ 4890 w 2820067"/>
                <a:gd name="connsiteY9" fmla="*/ 314030 h 1685630"/>
                <a:gd name="connsiteX0" fmla="*/ 4890 w 2820067"/>
                <a:gd name="connsiteY0" fmla="*/ 4150 h 1685630"/>
                <a:gd name="connsiteX1" fmla="*/ 2820067 w 2820067"/>
                <a:gd name="connsiteY1" fmla="*/ 0 h 1685630"/>
                <a:gd name="connsiteX2" fmla="*/ 2816015 w 2820067"/>
                <a:gd name="connsiteY2" fmla="*/ 209643 h 1685630"/>
                <a:gd name="connsiteX3" fmla="*/ 1377907 w 2820067"/>
                <a:gd name="connsiteY3" fmla="*/ 247123 h 1685630"/>
                <a:gd name="connsiteX4" fmla="*/ 1383718 w 2820067"/>
                <a:gd name="connsiteY4" fmla="*/ 860440 h 1685630"/>
                <a:gd name="connsiteX5" fmla="*/ 1800236 w 2820067"/>
                <a:gd name="connsiteY5" fmla="*/ 849289 h 1685630"/>
                <a:gd name="connsiteX6" fmla="*/ 1800236 w 2820067"/>
                <a:gd name="connsiteY6" fmla="*/ 1685630 h 1685630"/>
                <a:gd name="connsiteX7" fmla="*/ 4890 w 2820067"/>
                <a:gd name="connsiteY7" fmla="*/ 1685630 h 1685630"/>
                <a:gd name="connsiteX8" fmla="*/ 0 w 2820067"/>
                <a:gd name="connsiteY8" fmla="*/ 1681158 h 1685630"/>
                <a:gd name="connsiteX9" fmla="*/ 4890 w 2820067"/>
                <a:gd name="connsiteY9" fmla="*/ 4150 h 1685630"/>
                <a:gd name="connsiteX0" fmla="*/ 4890 w 2820067"/>
                <a:gd name="connsiteY0" fmla="*/ 4150 h 1685630"/>
                <a:gd name="connsiteX1" fmla="*/ 2820067 w 2820067"/>
                <a:gd name="connsiteY1" fmla="*/ 0 h 1685630"/>
                <a:gd name="connsiteX2" fmla="*/ 2816015 w 2820067"/>
                <a:gd name="connsiteY2" fmla="*/ 245203 h 1685630"/>
                <a:gd name="connsiteX3" fmla="*/ 1377907 w 2820067"/>
                <a:gd name="connsiteY3" fmla="*/ 247123 h 1685630"/>
                <a:gd name="connsiteX4" fmla="*/ 1383718 w 2820067"/>
                <a:gd name="connsiteY4" fmla="*/ 860440 h 1685630"/>
                <a:gd name="connsiteX5" fmla="*/ 1800236 w 2820067"/>
                <a:gd name="connsiteY5" fmla="*/ 849289 h 1685630"/>
                <a:gd name="connsiteX6" fmla="*/ 1800236 w 2820067"/>
                <a:gd name="connsiteY6" fmla="*/ 1685630 h 1685630"/>
                <a:gd name="connsiteX7" fmla="*/ 4890 w 2820067"/>
                <a:gd name="connsiteY7" fmla="*/ 1685630 h 1685630"/>
                <a:gd name="connsiteX8" fmla="*/ 0 w 2820067"/>
                <a:gd name="connsiteY8" fmla="*/ 1681158 h 1685630"/>
                <a:gd name="connsiteX9" fmla="*/ 4890 w 2820067"/>
                <a:gd name="connsiteY9" fmla="*/ 4150 h 1685630"/>
                <a:gd name="connsiteX0" fmla="*/ 4890 w 2820067"/>
                <a:gd name="connsiteY0" fmla="*/ 4150 h 1685630"/>
                <a:gd name="connsiteX1" fmla="*/ 2820067 w 2820067"/>
                <a:gd name="connsiteY1" fmla="*/ 0 h 1685630"/>
                <a:gd name="connsiteX2" fmla="*/ 2816015 w 2820067"/>
                <a:gd name="connsiteY2" fmla="*/ 289807 h 1685630"/>
                <a:gd name="connsiteX3" fmla="*/ 1377907 w 2820067"/>
                <a:gd name="connsiteY3" fmla="*/ 247123 h 1685630"/>
                <a:gd name="connsiteX4" fmla="*/ 1383718 w 2820067"/>
                <a:gd name="connsiteY4" fmla="*/ 860440 h 1685630"/>
                <a:gd name="connsiteX5" fmla="*/ 1800236 w 2820067"/>
                <a:gd name="connsiteY5" fmla="*/ 849289 h 1685630"/>
                <a:gd name="connsiteX6" fmla="*/ 1800236 w 2820067"/>
                <a:gd name="connsiteY6" fmla="*/ 1685630 h 1685630"/>
                <a:gd name="connsiteX7" fmla="*/ 4890 w 2820067"/>
                <a:gd name="connsiteY7" fmla="*/ 1685630 h 1685630"/>
                <a:gd name="connsiteX8" fmla="*/ 0 w 2820067"/>
                <a:gd name="connsiteY8" fmla="*/ 1681158 h 1685630"/>
                <a:gd name="connsiteX9" fmla="*/ 4890 w 2820067"/>
                <a:gd name="connsiteY9" fmla="*/ 4150 h 1685630"/>
                <a:gd name="connsiteX0" fmla="*/ 4890 w 2820067"/>
                <a:gd name="connsiteY0" fmla="*/ 4150 h 1685630"/>
                <a:gd name="connsiteX1" fmla="*/ 2820067 w 2820067"/>
                <a:gd name="connsiteY1" fmla="*/ 0 h 1685630"/>
                <a:gd name="connsiteX2" fmla="*/ 2816015 w 2820067"/>
                <a:gd name="connsiteY2" fmla="*/ 289807 h 1685630"/>
                <a:gd name="connsiteX3" fmla="*/ 1377907 w 2820067"/>
                <a:gd name="connsiteY3" fmla="*/ 296683 h 1685630"/>
                <a:gd name="connsiteX4" fmla="*/ 1383718 w 2820067"/>
                <a:gd name="connsiteY4" fmla="*/ 860440 h 1685630"/>
                <a:gd name="connsiteX5" fmla="*/ 1800236 w 2820067"/>
                <a:gd name="connsiteY5" fmla="*/ 849289 h 1685630"/>
                <a:gd name="connsiteX6" fmla="*/ 1800236 w 2820067"/>
                <a:gd name="connsiteY6" fmla="*/ 1685630 h 1685630"/>
                <a:gd name="connsiteX7" fmla="*/ 4890 w 2820067"/>
                <a:gd name="connsiteY7" fmla="*/ 1685630 h 1685630"/>
                <a:gd name="connsiteX8" fmla="*/ 0 w 2820067"/>
                <a:gd name="connsiteY8" fmla="*/ 1681158 h 1685630"/>
                <a:gd name="connsiteX9" fmla="*/ 4890 w 2820067"/>
                <a:gd name="connsiteY9" fmla="*/ 4150 h 168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20067" h="1685630">
                  <a:moveTo>
                    <a:pt x="4890" y="4150"/>
                  </a:moveTo>
                  <a:lnTo>
                    <a:pt x="2820067" y="0"/>
                  </a:lnTo>
                  <a:cubicBezTo>
                    <a:pt x="2818716" y="69881"/>
                    <a:pt x="2817366" y="219926"/>
                    <a:pt x="2816015" y="289807"/>
                  </a:cubicBezTo>
                  <a:lnTo>
                    <a:pt x="1377907" y="296683"/>
                  </a:lnTo>
                  <a:lnTo>
                    <a:pt x="1383718" y="860440"/>
                  </a:lnTo>
                  <a:lnTo>
                    <a:pt x="1800236" y="849289"/>
                  </a:lnTo>
                  <a:lnTo>
                    <a:pt x="1800236" y="1685630"/>
                  </a:lnTo>
                  <a:lnTo>
                    <a:pt x="4890" y="1685630"/>
                  </a:lnTo>
                  <a:lnTo>
                    <a:pt x="0" y="1681158"/>
                  </a:lnTo>
                  <a:lnTo>
                    <a:pt x="4890" y="4150"/>
                  </a:lnTo>
                  <a:close/>
                </a:path>
              </a:pathLst>
            </a:cu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7165338" y="1779251"/>
              <a:ext cx="1797030" cy="584775"/>
            </a:xfrm>
            <a:prstGeom prst="rect">
              <a:avLst/>
            </a:prstGeom>
            <a:noFill/>
          </p:spPr>
          <p:txBody>
            <a:bodyPr wrap="none" rtlCol="0">
              <a:spAutoFit/>
            </a:bodyPr>
            <a:lstStyle/>
            <a:p>
              <a:r>
                <a:rPr lang="en-US" sz="1600" dirty="0">
                  <a:solidFill>
                    <a:srgbClr val="92D050"/>
                  </a:solidFill>
                </a:rPr>
                <a:t>Spatial smoothness</a:t>
              </a:r>
            </a:p>
            <a:p>
              <a:r>
                <a:rPr lang="en-US" sz="1600" dirty="0">
                  <a:solidFill>
                    <a:srgbClr val="92D050"/>
                  </a:solidFill>
                </a:rPr>
                <a:t>for neighbor pixels</a:t>
              </a:r>
            </a:p>
          </p:txBody>
        </p:sp>
        <p:cxnSp>
          <p:nvCxnSpPr>
            <p:cNvPr id="22" name="Straight Arrow Connector 21"/>
            <p:cNvCxnSpPr/>
            <p:nvPr/>
          </p:nvCxnSpPr>
          <p:spPr>
            <a:xfrm flipH="1">
              <a:off x="6803382" y="2425834"/>
              <a:ext cx="846625" cy="39499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p:cNvGrpSpPr/>
          <p:nvPr/>
        </p:nvGrpSpPr>
        <p:grpSpPr>
          <a:xfrm>
            <a:off x="3032759" y="3652520"/>
            <a:ext cx="5593011" cy="753599"/>
            <a:chOff x="3032759" y="3652520"/>
            <a:chExt cx="5593011" cy="753599"/>
          </a:xfrm>
        </p:grpSpPr>
        <p:sp>
          <p:nvSpPr>
            <p:cNvPr id="15" name="Rectangle 14"/>
            <p:cNvSpPr/>
            <p:nvPr/>
          </p:nvSpPr>
          <p:spPr>
            <a:xfrm>
              <a:off x="3032759" y="3652520"/>
              <a:ext cx="3759201" cy="75359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7501936" y="3725056"/>
              <a:ext cx="1123834" cy="584775"/>
            </a:xfrm>
            <a:prstGeom prst="rect">
              <a:avLst/>
            </a:prstGeom>
            <a:noFill/>
          </p:spPr>
          <p:txBody>
            <a:bodyPr wrap="none" rtlCol="0">
              <a:spAutoFit/>
            </a:bodyPr>
            <a:lstStyle/>
            <a:p>
              <a:r>
                <a:rPr lang="en-US" sz="1600" dirty="0">
                  <a:solidFill>
                    <a:srgbClr val="0070C0"/>
                  </a:solidFill>
                </a:rPr>
                <a:t>Positivity</a:t>
              </a:r>
            </a:p>
            <a:p>
              <a:r>
                <a:rPr lang="en-US" sz="1600" dirty="0">
                  <a:solidFill>
                    <a:srgbClr val="0070C0"/>
                  </a:solidFill>
                </a:rPr>
                <a:t>Constraints</a:t>
              </a:r>
            </a:p>
          </p:txBody>
        </p:sp>
        <p:cxnSp>
          <p:nvCxnSpPr>
            <p:cNvPr id="24" name="Straight Arrow Connector 23"/>
            <p:cNvCxnSpPr/>
            <p:nvPr/>
          </p:nvCxnSpPr>
          <p:spPr>
            <a:xfrm flipH="1">
              <a:off x="6791959" y="4029319"/>
              <a:ext cx="634753" cy="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7080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V="1">
            <a:off x="3345033" y="1998645"/>
            <a:ext cx="2560320" cy="2520000"/>
          </a:xfrm>
          <a:prstGeom prst="rect">
            <a:avLst/>
          </a:prstGeom>
        </p:spPr>
      </p:pic>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V="1">
            <a:off x="6208390" y="2000323"/>
            <a:ext cx="2520000" cy="2489821"/>
          </a:xfrm>
          <a:prstGeom prst="rect">
            <a:avLst/>
          </a:prstGeom>
        </p:spPr>
      </p:pic>
      <p:sp>
        <p:nvSpPr>
          <p:cNvPr id="12" name="TextBox 11"/>
          <p:cNvSpPr txBox="1"/>
          <p:nvPr/>
        </p:nvSpPr>
        <p:spPr>
          <a:xfrm>
            <a:off x="2656359" y="4708301"/>
            <a:ext cx="3888433" cy="307777"/>
          </a:xfrm>
          <a:prstGeom prst="rect">
            <a:avLst/>
          </a:prstGeom>
          <a:noFill/>
        </p:spPr>
        <p:txBody>
          <a:bodyPr wrap="square" rtlCol="0">
            <a:spAutoFit/>
          </a:bodyPr>
          <a:lstStyle/>
          <a:p>
            <a:pPr algn="ctr"/>
            <a:r>
              <a:rPr lang="fr-FR" sz="1400" i="1" dirty="0"/>
              <a:t>95x95Pixels</a:t>
            </a:r>
            <a:endParaRPr lang="en-US" sz="1400" i="1" dirty="0"/>
          </a:p>
        </p:txBody>
      </p:sp>
      <p:sp>
        <p:nvSpPr>
          <p:cNvPr id="13" name="TextBox 12"/>
          <p:cNvSpPr txBox="1"/>
          <p:nvPr/>
        </p:nvSpPr>
        <p:spPr>
          <a:xfrm>
            <a:off x="5983754" y="4708301"/>
            <a:ext cx="3021450" cy="523220"/>
          </a:xfrm>
          <a:prstGeom prst="rect">
            <a:avLst/>
          </a:prstGeom>
          <a:noFill/>
        </p:spPr>
        <p:txBody>
          <a:bodyPr wrap="square" rtlCol="0">
            <a:spAutoFit/>
          </a:bodyPr>
          <a:lstStyle/>
          <a:p>
            <a:pPr algn="ctr"/>
            <a:r>
              <a:rPr lang="fr-FR" sz="1400" i="1" dirty="0"/>
              <a:t>190x190Pixels</a:t>
            </a:r>
            <a:endParaRPr lang="en-US" sz="1400" i="1" dirty="0"/>
          </a:p>
          <a:p>
            <a:pPr algn="ctr"/>
            <a:endParaRPr lang="fr-FR" sz="1400" dirty="0"/>
          </a:p>
        </p:txBody>
      </p:sp>
      <p:pic>
        <p:nvPicPr>
          <p:cNvPr id="1027" name="Picture 3"/>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05036" y="2028897"/>
            <a:ext cx="2551635" cy="24898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95536" y="4708301"/>
            <a:ext cx="2736304" cy="1169551"/>
          </a:xfrm>
          <a:prstGeom prst="rect">
            <a:avLst/>
          </a:prstGeom>
          <a:noFill/>
        </p:spPr>
        <p:txBody>
          <a:bodyPr wrap="square" rtlCol="0">
            <a:spAutoFit/>
          </a:bodyPr>
          <a:lstStyle/>
          <a:p>
            <a:pPr algn="ctr"/>
            <a:r>
              <a:rPr lang="fr-FR" sz="1400" dirty="0"/>
              <a:t>Area </a:t>
            </a:r>
            <a:r>
              <a:rPr lang="fr-FR" sz="1400" dirty="0" err="1"/>
              <a:t>scanned</a:t>
            </a:r>
            <a:r>
              <a:rPr lang="fr-FR" sz="1400" dirty="0"/>
              <a:t> </a:t>
            </a:r>
            <a:r>
              <a:rPr lang="fr-FR" sz="1400" dirty="0" err="1"/>
              <a:t>using</a:t>
            </a:r>
            <a:r>
              <a:rPr lang="fr-FR" sz="1400" dirty="0"/>
              <a:t> MA-XRF</a:t>
            </a:r>
          </a:p>
          <a:p>
            <a:pPr algn="ctr"/>
            <a:endParaRPr lang="fr-FR" sz="1400" dirty="0"/>
          </a:p>
          <a:p>
            <a:pPr algn="ctr"/>
            <a:endParaRPr lang="fr-FR" sz="1400" dirty="0"/>
          </a:p>
          <a:p>
            <a:pPr algn="ctr"/>
            <a:r>
              <a:rPr lang="fr-FR" sz="1400" i="1" dirty="0"/>
              <a:t>38x38cm²</a:t>
            </a:r>
          </a:p>
          <a:p>
            <a:pPr algn="ctr"/>
            <a:r>
              <a:rPr lang="fr-FR" sz="1400" i="1" dirty="0" err="1"/>
              <a:t>Step</a:t>
            </a:r>
            <a:r>
              <a:rPr lang="fr-FR" sz="1400" i="1" dirty="0"/>
              <a:t> size: 0.400 cm</a:t>
            </a:r>
            <a:endParaRPr lang="en-US" sz="1400" i="1" dirty="0"/>
          </a:p>
        </p:txBody>
      </p:sp>
      <p:cxnSp>
        <p:nvCxnSpPr>
          <p:cNvPr id="19" name="Straight Connector 18"/>
          <p:cNvCxnSpPr/>
          <p:nvPr/>
        </p:nvCxnSpPr>
        <p:spPr>
          <a:xfrm flipV="1">
            <a:off x="535767" y="2028897"/>
            <a:ext cx="0" cy="2336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95536" y="2028897"/>
            <a:ext cx="0" cy="246124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5036" y="1903857"/>
            <a:ext cx="2551635"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75656" y="1626858"/>
            <a:ext cx="576064" cy="276999"/>
          </a:xfrm>
          <a:prstGeom prst="rect">
            <a:avLst/>
          </a:prstGeom>
          <a:noFill/>
        </p:spPr>
        <p:txBody>
          <a:bodyPr wrap="square" rtlCol="0">
            <a:spAutoFit/>
          </a:bodyPr>
          <a:lstStyle/>
          <a:p>
            <a:r>
              <a:rPr lang="fr-FR" sz="1200" dirty="0"/>
              <a:t>38cm</a:t>
            </a:r>
            <a:endParaRPr lang="en-US" sz="1200" dirty="0"/>
          </a:p>
        </p:txBody>
      </p:sp>
      <p:sp>
        <p:nvSpPr>
          <p:cNvPr id="31" name="TextBox 30"/>
          <p:cNvSpPr txBox="1"/>
          <p:nvPr/>
        </p:nvSpPr>
        <p:spPr>
          <a:xfrm>
            <a:off x="-55562" y="2996952"/>
            <a:ext cx="1800200" cy="276999"/>
          </a:xfrm>
          <a:prstGeom prst="rect">
            <a:avLst/>
          </a:prstGeom>
          <a:noFill/>
        </p:spPr>
        <p:txBody>
          <a:bodyPr wrap="square" rtlCol="0">
            <a:spAutoFit/>
          </a:bodyPr>
          <a:lstStyle/>
          <a:p>
            <a:r>
              <a:rPr lang="fr-FR" sz="1200" dirty="0"/>
              <a:t>38cm</a:t>
            </a:r>
            <a:endParaRPr lang="en-US" sz="1200" dirty="0"/>
          </a:p>
        </p:txBody>
      </p:sp>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t>Superresolution Results</a:t>
            </a:r>
            <a:endParaRPr lang="en-US" dirty="0"/>
          </a:p>
        </p:txBody>
      </p:sp>
      <p:grpSp>
        <p:nvGrpSpPr>
          <p:cNvPr id="15" name="Group 14"/>
          <p:cNvGrpSpPr/>
          <p:nvPr/>
        </p:nvGrpSpPr>
        <p:grpSpPr>
          <a:xfrm>
            <a:off x="6327731" y="1607221"/>
            <a:ext cx="2179391" cy="386439"/>
            <a:chOff x="5154914" y="1800231"/>
            <a:chExt cx="2179391" cy="386439"/>
          </a:xfrm>
        </p:grpSpPr>
        <p:sp>
          <p:nvSpPr>
            <p:cNvPr id="16" name="TextBox 15"/>
            <p:cNvSpPr txBox="1"/>
            <p:nvPr/>
          </p:nvSpPr>
          <p:spPr>
            <a:xfrm>
              <a:off x="5154914" y="1817338"/>
              <a:ext cx="2005677" cy="369332"/>
            </a:xfrm>
            <a:prstGeom prst="rect">
              <a:avLst/>
            </a:prstGeom>
            <a:noFill/>
          </p:spPr>
          <p:txBody>
            <a:bodyPr wrap="none" rtlCol="0">
              <a:spAutoFit/>
            </a:bodyPr>
            <a:lstStyle/>
            <a:p>
              <a:r>
                <a:rPr lang="en-US" dirty="0" err="1"/>
                <a:t>Denoised</a:t>
              </a:r>
              <a:r>
                <a:rPr lang="en-US" dirty="0"/>
                <a:t> XRF Cube</a:t>
              </a:r>
            </a:p>
          </p:txBody>
        </p:sp>
        <mc:AlternateContent xmlns:mc="http://schemas.openxmlformats.org/markup-compatibility/2006" xmlns:a14="http://schemas.microsoft.com/office/drawing/2010/main">
          <mc:Choice Requires="a14">
            <p:sp>
              <p:nvSpPr>
                <p:cNvPr id="17" name="TextBox 16"/>
                <p:cNvSpPr txBox="1"/>
                <p:nvPr/>
              </p:nvSpPr>
              <p:spPr>
                <a:xfrm>
                  <a:off x="7071925" y="1800231"/>
                  <a:ext cx="2623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𝑌</m:t>
                        </m:r>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7071925" y="1800231"/>
                  <a:ext cx="262380" cy="369332"/>
                </a:xfrm>
                <a:prstGeom prst="rect">
                  <a:avLst/>
                </a:prstGeom>
                <a:blipFill rotWithShape="0">
                  <a:blip r:embed="rId5"/>
                  <a:stretch>
                    <a:fillRect l="-25000" r="-20455" b="-6667"/>
                  </a:stretch>
                </a:blipFill>
              </p:spPr>
              <p:txBody>
                <a:bodyPr/>
                <a:lstStyle/>
                <a:p>
                  <a:r>
                    <a:rPr lang="en-US">
                      <a:noFill/>
                    </a:rPr>
                    <a:t> </a:t>
                  </a:r>
                </a:p>
              </p:txBody>
            </p:sp>
          </mc:Fallback>
        </mc:AlternateContent>
      </p:grpSp>
      <p:grpSp>
        <p:nvGrpSpPr>
          <p:cNvPr id="18" name="Group 17"/>
          <p:cNvGrpSpPr/>
          <p:nvPr/>
        </p:nvGrpSpPr>
        <p:grpSpPr>
          <a:xfrm>
            <a:off x="3498091" y="1607221"/>
            <a:ext cx="2204967" cy="384192"/>
            <a:chOff x="1303835" y="3737948"/>
            <a:chExt cx="2204967" cy="384192"/>
          </a:xfrm>
        </p:grpSpPr>
        <mc:AlternateContent xmlns:mc="http://schemas.openxmlformats.org/markup-compatibility/2006" xmlns:a14="http://schemas.microsoft.com/office/drawing/2010/main">
          <mc:Choice Requires="a14">
            <p:sp>
              <p:nvSpPr>
                <p:cNvPr id="21" name="TextBox 20"/>
                <p:cNvSpPr txBox="1"/>
                <p:nvPr/>
              </p:nvSpPr>
              <p:spPr>
                <a:xfrm>
                  <a:off x="3233598" y="3737948"/>
                  <a:ext cx="275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233598" y="3737948"/>
                  <a:ext cx="275204" cy="369332"/>
                </a:xfrm>
                <a:prstGeom prst="rect">
                  <a:avLst/>
                </a:prstGeom>
                <a:blipFill rotWithShape="0">
                  <a:blip r:embed="rId6"/>
                  <a:stretch>
                    <a:fillRect l="-23913" r="-19565" b="-6667"/>
                  </a:stretch>
                </a:blipFill>
              </p:spPr>
              <p:txBody>
                <a:bodyPr/>
                <a:lstStyle/>
                <a:p>
                  <a:r>
                    <a:rPr lang="en-US">
                      <a:noFill/>
                    </a:rPr>
                    <a:t> </a:t>
                  </a:r>
                </a:p>
              </p:txBody>
            </p:sp>
          </mc:Fallback>
        </mc:AlternateContent>
        <p:sp>
          <p:nvSpPr>
            <p:cNvPr id="22" name="TextBox 21"/>
            <p:cNvSpPr txBox="1"/>
            <p:nvPr/>
          </p:nvSpPr>
          <p:spPr>
            <a:xfrm>
              <a:off x="1303835" y="3752808"/>
              <a:ext cx="1992148" cy="369332"/>
            </a:xfrm>
            <a:prstGeom prst="rect">
              <a:avLst/>
            </a:prstGeom>
            <a:noFill/>
          </p:spPr>
          <p:txBody>
            <a:bodyPr wrap="none" rtlCol="0">
              <a:spAutoFit/>
            </a:bodyPr>
            <a:lstStyle/>
            <a:p>
              <a:r>
                <a:rPr lang="en-US" dirty="0"/>
                <a:t>Captured XRF Cube</a:t>
              </a:r>
            </a:p>
          </p:txBody>
        </p:sp>
      </p:grpSp>
      <p:sp>
        <p:nvSpPr>
          <p:cNvPr id="23" name="TextBox 22"/>
          <p:cNvSpPr txBox="1"/>
          <p:nvPr/>
        </p:nvSpPr>
        <p:spPr>
          <a:xfrm>
            <a:off x="3203847" y="5293076"/>
            <a:ext cx="5524543" cy="523220"/>
          </a:xfrm>
          <a:prstGeom prst="rect">
            <a:avLst/>
          </a:prstGeom>
          <a:noFill/>
        </p:spPr>
        <p:txBody>
          <a:bodyPr wrap="square" rtlCol="0">
            <a:spAutoFit/>
          </a:bodyPr>
          <a:lstStyle/>
          <a:p>
            <a:pPr algn="r"/>
            <a:r>
              <a:rPr lang="fr-FR" sz="1400" dirty="0"/>
              <a:t>Cobalt distribution  - </a:t>
            </a:r>
            <a:r>
              <a:rPr lang="fr-FR" sz="1400" dirty="0" err="1"/>
              <a:t>from</a:t>
            </a:r>
            <a:r>
              <a:rPr lang="fr-FR" sz="1400" dirty="0"/>
              <a:t> Cobalt Blue pigment CoAl</a:t>
            </a:r>
            <a:r>
              <a:rPr lang="fr-FR" sz="1400" baseline="-25000" dirty="0"/>
              <a:t>2</a:t>
            </a:r>
            <a:r>
              <a:rPr lang="fr-FR" sz="1400" dirty="0"/>
              <a:t>O</a:t>
            </a:r>
            <a:r>
              <a:rPr lang="fr-FR" sz="1400" baseline="-25000" dirty="0"/>
              <a:t>3</a:t>
            </a:r>
            <a:endParaRPr lang="fr-FR" sz="1400" dirty="0"/>
          </a:p>
          <a:p>
            <a:pPr algn="r"/>
            <a:r>
              <a:rPr lang="fr-FR" sz="1400" dirty="0" err="1"/>
              <a:t>Using</a:t>
            </a:r>
            <a:r>
              <a:rPr lang="fr-FR" sz="1400" dirty="0"/>
              <a:t> </a:t>
            </a:r>
            <a:r>
              <a:rPr lang="fr-FR" sz="1400" dirty="0" err="1"/>
              <a:t>Region</a:t>
            </a:r>
            <a:r>
              <a:rPr lang="fr-FR" sz="1400" dirty="0"/>
              <a:t> of </a:t>
            </a:r>
            <a:r>
              <a:rPr lang="fr-FR" sz="1400" dirty="0" err="1"/>
              <a:t>Interest</a:t>
            </a:r>
            <a:r>
              <a:rPr lang="fr-FR" sz="1400" dirty="0"/>
              <a:t> over XRF Spectrum </a:t>
            </a:r>
            <a:endParaRPr lang="en-US" sz="1400" dirty="0"/>
          </a:p>
        </p:txBody>
      </p:sp>
    </p:spTree>
    <p:extLst>
      <p:ext uri="{BB962C8B-B14F-4D97-AF65-F5344CB8AC3E}">
        <p14:creationId xmlns:p14="http://schemas.microsoft.com/office/powerpoint/2010/main" val="373967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3013874" y="1390745"/>
            <a:ext cx="6130126" cy="4778710"/>
            <a:chOff x="5470472" y="3418249"/>
            <a:chExt cx="3593354" cy="2801182"/>
          </a:xfrm>
        </p:grpSpPr>
        <p:pic>
          <p:nvPicPr>
            <p:cNvPr id="2" name="Picture 1" descr="Screen Shot 2016-05-03 at 11.03.44 AM.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17799" y="4408540"/>
              <a:ext cx="3446027" cy="1810891"/>
            </a:xfrm>
            <a:prstGeom prst="rect">
              <a:avLst/>
            </a:prstGeom>
          </p:spPr>
        </p:pic>
        <p:cxnSp>
          <p:nvCxnSpPr>
            <p:cNvPr id="3" name="Straight Arrow Connector 2"/>
            <p:cNvCxnSpPr/>
            <p:nvPr/>
          </p:nvCxnSpPr>
          <p:spPr>
            <a:xfrm>
              <a:off x="5980946" y="3606106"/>
              <a:ext cx="0" cy="1293729"/>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 name="Straight Arrow Connector 3"/>
            <p:cNvCxnSpPr/>
            <p:nvPr/>
          </p:nvCxnSpPr>
          <p:spPr>
            <a:xfrm>
              <a:off x="6906049" y="4471370"/>
              <a:ext cx="0" cy="78747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Arrow Connector 4"/>
            <p:cNvCxnSpPr/>
            <p:nvPr/>
          </p:nvCxnSpPr>
          <p:spPr>
            <a:xfrm>
              <a:off x="7411812" y="4777138"/>
              <a:ext cx="0" cy="100746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470472" y="3418249"/>
              <a:ext cx="2279241" cy="180413"/>
            </a:xfrm>
            <a:prstGeom prst="rect">
              <a:avLst/>
            </a:prstGeom>
            <a:noFill/>
            <a:ln>
              <a:noFill/>
            </a:ln>
          </p:spPr>
          <p:txBody>
            <a:bodyPr wrap="square" rtlCol="0">
              <a:spAutoFit/>
            </a:bodyPr>
            <a:lstStyle/>
            <a:p>
              <a:r>
                <a:rPr lang="en-US" sz="1400" dirty="0">
                  <a:solidFill>
                    <a:srgbClr val="FFFFFF"/>
                  </a:solidFill>
                </a:rPr>
                <a:t>Ultraviolet (280-400 nm</a:t>
              </a:r>
              <a:r>
                <a:rPr lang="en-US" sz="1200" dirty="0">
                  <a:solidFill>
                    <a:srgbClr val="FFFFFF"/>
                  </a:solidFill>
                </a:rPr>
                <a:t>)</a:t>
              </a:r>
            </a:p>
          </p:txBody>
        </p:sp>
        <p:cxnSp>
          <p:nvCxnSpPr>
            <p:cNvPr id="7" name="Straight Arrow Connector 6"/>
            <p:cNvCxnSpPr/>
            <p:nvPr/>
          </p:nvCxnSpPr>
          <p:spPr>
            <a:xfrm>
              <a:off x="6395951" y="4045007"/>
              <a:ext cx="0" cy="1078148"/>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87344" y="3855216"/>
              <a:ext cx="1946555" cy="180413"/>
            </a:xfrm>
            <a:prstGeom prst="rect">
              <a:avLst/>
            </a:prstGeom>
            <a:noFill/>
            <a:ln>
              <a:noFill/>
            </a:ln>
          </p:spPr>
          <p:txBody>
            <a:bodyPr wrap="square" rtlCol="0">
              <a:spAutoFit/>
            </a:bodyPr>
            <a:lstStyle/>
            <a:p>
              <a:r>
                <a:rPr lang="en-US" sz="1400" dirty="0"/>
                <a:t>Visible (450-750 nm)</a:t>
              </a:r>
            </a:p>
          </p:txBody>
        </p:sp>
        <p:sp>
          <p:nvSpPr>
            <p:cNvPr id="9" name="TextBox 8"/>
            <p:cNvSpPr txBox="1"/>
            <p:nvPr/>
          </p:nvSpPr>
          <p:spPr>
            <a:xfrm>
              <a:off x="6585804" y="4290957"/>
              <a:ext cx="1652015" cy="180413"/>
            </a:xfrm>
            <a:prstGeom prst="rect">
              <a:avLst/>
            </a:prstGeom>
            <a:noFill/>
          </p:spPr>
          <p:txBody>
            <a:bodyPr wrap="square" rtlCol="0">
              <a:spAutoFit/>
            </a:bodyPr>
            <a:lstStyle/>
            <a:p>
              <a:r>
                <a:rPr lang="en-US" sz="1400" dirty="0"/>
                <a:t>Infrared (750-2000nm)</a:t>
              </a:r>
            </a:p>
          </p:txBody>
        </p:sp>
        <p:sp>
          <p:nvSpPr>
            <p:cNvPr id="10" name="TextBox 9"/>
            <p:cNvSpPr txBox="1"/>
            <p:nvPr/>
          </p:nvSpPr>
          <p:spPr>
            <a:xfrm>
              <a:off x="7046626" y="4588953"/>
              <a:ext cx="1443176" cy="180413"/>
            </a:xfrm>
            <a:prstGeom prst="rect">
              <a:avLst/>
            </a:prstGeom>
            <a:noFill/>
          </p:spPr>
          <p:txBody>
            <a:bodyPr wrap="square" rtlCol="0">
              <a:spAutoFit/>
            </a:bodyPr>
            <a:lstStyle/>
            <a:p>
              <a:r>
                <a:rPr lang="en-US" sz="1400" dirty="0">
                  <a:solidFill>
                    <a:srgbClr val="FF0000"/>
                  </a:solidFill>
                </a:rPr>
                <a:t>X-ray (sub 10 nm)</a:t>
              </a:r>
            </a:p>
          </p:txBody>
        </p:sp>
      </p:grpSp>
      <p:sp>
        <p:nvSpPr>
          <p:cNvPr id="12" name="Title 1"/>
          <p:cNvSpPr txBox="1">
            <a:spLocks/>
          </p:cNvSpPr>
          <p:nvPr/>
        </p:nvSpPr>
        <p:spPr>
          <a:xfrm>
            <a:off x="20706" y="153988"/>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t>Why Imaging of Art?</a:t>
            </a:r>
            <a:br>
              <a:rPr lang="en-US" sz="3200" dirty="0"/>
            </a:br>
            <a:r>
              <a:rPr lang="en-US" sz="3200" dirty="0"/>
              <a:t>Different modalities to interrogate structure </a:t>
            </a:r>
          </a:p>
        </p:txBody>
      </p:sp>
      <p:pic>
        <p:nvPicPr>
          <p:cNvPr id="13" name="Picture 11" descr="Monet_x1505_10x_dkfld.jpg">
            <a:hlinkClick r:id="rId4"/>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1328" y="4000512"/>
            <a:ext cx="3503582" cy="1155688"/>
          </a:xfrm>
          <a:prstGeom prst="rect">
            <a:avLst/>
          </a:prstGeom>
          <a:noFill/>
          <a:ln w="6350">
            <a:no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884798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Superresolution</a:t>
            </a:r>
            <a:r>
              <a:rPr lang="en-US" dirty="0"/>
              <a:t> Results</a:t>
            </a:r>
          </a:p>
        </p:txBody>
      </p:sp>
      <p:pic>
        <p:nvPicPr>
          <p:cNvPr id="4" name="Picture 3"/>
          <p:cNvPicPr>
            <a:picLocks noChangeAspect="1"/>
          </p:cNvPicPr>
          <p:nvPr/>
        </p:nvPicPr>
        <p:blipFill>
          <a:blip r:embed="rId2"/>
          <a:stretch>
            <a:fillRect/>
          </a:stretch>
        </p:blipFill>
        <p:spPr>
          <a:xfrm>
            <a:off x="2103470" y="2994991"/>
            <a:ext cx="4937060" cy="2180535"/>
          </a:xfrm>
          <a:prstGeom prst="rect">
            <a:avLst/>
          </a:prstGeom>
          <a:solidFill>
            <a:schemeClr val="tx1"/>
          </a:solidFill>
        </p:spPr>
      </p:pic>
      <p:sp>
        <p:nvSpPr>
          <p:cNvPr id="7" name="TextBox 6"/>
          <p:cNvSpPr txBox="1"/>
          <p:nvPr/>
        </p:nvSpPr>
        <p:spPr>
          <a:xfrm>
            <a:off x="1047251" y="1541215"/>
            <a:ext cx="7798576" cy="1200329"/>
          </a:xfrm>
          <a:prstGeom prst="rect">
            <a:avLst/>
          </a:prstGeom>
          <a:noFill/>
        </p:spPr>
        <p:txBody>
          <a:bodyPr wrap="square" rtlCol="0">
            <a:spAutoFit/>
          </a:bodyPr>
          <a:lstStyle/>
          <a:p>
            <a:pPr marL="285750" indent="-285750">
              <a:buFont typeface="Arial" charset="0"/>
              <a:buChar char="•"/>
            </a:pPr>
            <a:r>
              <a:rPr lang="en-US" u="sng" dirty="0"/>
              <a:t>Baseline #1:</a:t>
            </a:r>
            <a:r>
              <a:rPr lang="en-US" dirty="0"/>
              <a:t> Super resolve each channel of the captured XRF cube independently using SCNN</a:t>
            </a:r>
          </a:p>
          <a:p>
            <a:pPr marL="285750" indent="-285750">
              <a:buFont typeface="Arial" charset="0"/>
              <a:buChar char="•"/>
            </a:pPr>
            <a:r>
              <a:rPr lang="en-US" u="sng" dirty="0"/>
              <a:t>Baseline #2:</a:t>
            </a:r>
            <a:r>
              <a:rPr lang="en-US" dirty="0"/>
              <a:t> </a:t>
            </a:r>
            <a:r>
              <a:rPr lang="en-US" dirty="0" err="1"/>
              <a:t>Denoise</a:t>
            </a:r>
            <a:r>
              <a:rPr lang="en-US" dirty="0"/>
              <a:t> captured XRF cube then Super resolve each channel of the captured XRF cube independently using SCNN  </a:t>
            </a:r>
          </a:p>
        </p:txBody>
      </p:sp>
      <p:grpSp>
        <p:nvGrpSpPr>
          <p:cNvPr id="5" name="Group 4"/>
          <p:cNvGrpSpPr/>
          <p:nvPr/>
        </p:nvGrpSpPr>
        <p:grpSpPr>
          <a:xfrm>
            <a:off x="593802" y="3077737"/>
            <a:ext cx="7956395" cy="3182233"/>
            <a:chOff x="593802" y="3077737"/>
            <a:chExt cx="7956395" cy="3182233"/>
          </a:xfrm>
        </p:grpSpPr>
        <p:sp>
          <p:nvSpPr>
            <p:cNvPr id="8" name="Rectangle 7"/>
            <p:cNvSpPr/>
            <p:nvPr/>
          </p:nvSpPr>
          <p:spPr>
            <a:xfrm>
              <a:off x="593802" y="5428973"/>
              <a:ext cx="7956395" cy="830997"/>
            </a:xfrm>
            <a:prstGeom prst="rect">
              <a:avLst/>
            </a:prstGeom>
            <a:ln>
              <a:solidFill>
                <a:srgbClr val="FFC000"/>
              </a:solidFill>
            </a:ln>
          </p:spPr>
          <p:txBody>
            <a:bodyPr wrap="square">
              <a:spAutoFit/>
            </a:bodyPr>
            <a:lstStyle/>
            <a:p>
              <a:pPr lvl="1" algn="ctr"/>
              <a:r>
                <a:rPr lang="en-US" sz="2400">
                  <a:solidFill>
                    <a:srgbClr val="FFC000"/>
                  </a:solidFill>
                </a:rPr>
                <a:t>Our </a:t>
              </a:r>
              <a:r>
                <a:rPr lang="en-US" sz="2400" dirty="0" err="1">
                  <a:solidFill>
                    <a:srgbClr val="FFC000"/>
                  </a:solidFill>
                </a:rPr>
                <a:t>superresolution</a:t>
              </a:r>
              <a:r>
                <a:rPr lang="en-US" sz="2400" dirty="0">
                  <a:solidFill>
                    <a:srgbClr val="FFC000"/>
                  </a:solidFill>
                </a:rPr>
                <a:t> technique gives the best visual quality and fastest computation time for the Bedroom dataset</a:t>
              </a:r>
            </a:p>
          </p:txBody>
        </p:sp>
        <p:sp>
          <p:nvSpPr>
            <p:cNvPr id="3" name="Rectangle 2"/>
            <p:cNvSpPr/>
            <p:nvPr/>
          </p:nvSpPr>
          <p:spPr>
            <a:xfrm>
              <a:off x="6166624" y="3077737"/>
              <a:ext cx="747131" cy="20183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604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338"/>
            <a:ext cx="8229600" cy="1143000"/>
          </a:xfrm>
        </p:spPr>
        <p:txBody>
          <a:bodyPr>
            <a:normAutofit/>
          </a:bodyPr>
          <a:lstStyle/>
          <a:p>
            <a:r>
              <a:rPr lang="en-US" sz="3200" dirty="0"/>
              <a:t>XRF Super-Resolution + RGB Image Fusion</a:t>
            </a:r>
          </a:p>
        </p:txBody>
      </p:sp>
      <p:sp>
        <p:nvSpPr>
          <p:cNvPr id="11" name="TextBox 10"/>
          <p:cNvSpPr txBox="1"/>
          <p:nvPr/>
        </p:nvSpPr>
        <p:spPr>
          <a:xfrm>
            <a:off x="3564655" y="5063946"/>
            <a:ext cx="1426292" cy="646331"/>
          </a:xfrm>
          <a:prstGeom prst="rect">
            <a:avLst/>
          </a:prstGeom>
          <a:noFill/>
        </p:spPr>
        <p:txBody>
          <a:bodyPr wrap="none" rtlCol="0">
            <a:spAutoFit/>
          </a:bodyPr>
          <a:lstStyle/>
          <a:p>
            <a:pPr algn="ctr"/>
            <a:r>
              <a:rPr lang="en-US" dirty="0"/>
              <a:t>Conventional </a:t>
            </a:r>
          </a:p>
          <a:p>
            <a:pPr algn="ctr"/>
            <a:r>
              <a:rPr lang="en-US" dirty="0"/>
              <a:t>RG</a:t>
            </a:r>
            <a:r>
              <a:rPr lang="en-US" altLang="zh-CN" dirty="0"/>
              <a:t>B image</a:t>
            </a:r>
            <a:endParaRPr lang="en-US" dirty="0"/>
          </a:p>
        </p:txBody>
      </p:sp>
      <p:sp>
        <p:nvSpPr>
          <p:cNvPr id="12" name="TextBox 11"/>
          <p:cNvSpPr txBox="1"/>
          <p:nvPr/>
        </p:nvSpPr>
        <p:spPr>
          <a:xfrm>
            <a:off x="6842274" y="1968934"/>
            <a:ext cx="1752478" cy="646331"/>
          </a:xfrm>
          <a:prstGeom prst="rect">
            <a:avLst/>
          </a:prstGeom>
          <a:noFill/>
        </p:spPr>
        <p:txBody>
          <a:bodyPr wrap="none" rtlCol="0">
            <a:spAutoFit/>
          </a:bodyPr>
          <a:lstStyle/>
          <a:p>
            <a:pPr algn="ctr"/>
            <a:r>
              <a:rPr lang="en-US" dirty="0"/>
              <a:t>Super-resolution</a:t>
            </a:r>
          </a:p>
          <a:p>
            <a:pPr algn="ctr"/>
            <a:r>
              <a:rPr lang="en-US" dirty="0"/>
              <a:t>HR XRF image</a:t>
            </a:r>
          </a:p>
        </p:txBody>
      </p:sp>
      <p:cxnSp>
        <p:nvCxnSpPr>
          <p:cNvPr id="13" name="Straight Arrow Connector 12"/>
          <p:cNvCxnSpPr>
            <a:stCxn id="75" idx="3"/>
          </p:cNvCxnSpPr>
          <p:nvPr/>
        </p:nvCxnSpPr>
        <p:spPr bwMode="auto">
          <a:xfrm flipV="1">
            <a:off x="3341547" y="4049490"/>
            <a:ext cx="1406313" cy="999239"/>
          </a:xfrm>
          <a:prstGeom prst="straightConnector1">
            <a:avLst/>
          </a:prstGeom>
          <a:solidFill>
            <a:schemeClr val="accent1"/>
          </a:solidFill>
          <a:ln w="63500" cap="flat" cmpd="sng" algn="ctr">
            <a:solidFill>
              <a:srgbClr val="0070C0"/>
            </a:solidFill>
            <a:prstDash val="solid"/>
            <a:round/>
            <a:headEnd type="none" w="med" len="med"/>
            <a:tailEnd type="stealth" w="lg" len="lg"/>
          </a:ln>
          <a:effectLst/>
        </p:spPr>
      </p:cxnSp>
      <p:cxnSp>
        <p:nvCxnSpPr>
          <p:cNvPr id="16" name="Straight Arrow Connector 15"/>
          <p:cNvCxnSpPr/>
          <p:nvPr/>
        </p:nvCxnSpPr>
        <p:spPr bwMode="auto">
          <a:xfrm>
            <a:off x="4560960" y="2494379"/>
            <a:ext cx="429987" cy="596666"/>
          </a:xfrm>
          <a:prstGeom prst="straightConnector1">
            <a:avLst/>
          </a:prstGeom>
          <a:solidFill>
            <a:schemeClr val="accent1"/>
          </a:solidFill>
          <a:ln w="63500" cap="flat" cmpd="sng" algn="ctr">
            <a:solidFill>
              <a:srgbClr val="0070C0"/>
            </a:solidFill>
            <a:prstDash val="solid"/>
            <a:round/>
            <a:headEnd type="none" w="med" len="med"/>
            <a:tailEnd type="stealth" w="lg" len="lg"/>
          </a:ln>
          <a:effectLst/>
        </p:spPr>
      </p:cxnSp>
      <p:pic>
        <p:nvPicPr>
          <p:cNvPr id="17" name="Picture 68" descr="http://www.xglab.it/img/mapping/elio-mapping-tripod.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237" y="2002728"/>
            <a:ext cx="1390488" cy="1088317"/>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a:off x="304002" y="1350114"/>
            <a:ext cx="1242959" cy="646331"/>
          </a:xfrm>
          <a:prstGeom prst="rect">
            <a:avLst/>
          </a:prstGeom>
          <a:noFill/>
        </p:spPr>
        <p:txBody>
          <a:bodyPr wrap="square" rtlCol="0">
            <a:spAutoFit/>
          </a:bodyPr>
          <a:lstStyle/>
          <a:p>
            <a:pPr algn="ctr"/>
            <a:r>
              <a:rPr lang="en-US" altLang="zh-CN" dirty="0"/>
              <a:t>XRF Scanner</a:t>
            </a:r>
            <a:endParaRPr lang="en-US" dirty="0"/>
          </a:p>
        </p:txBody>
      </p:sp>
      <p:pic>
        <p:nvPicPr>
          <p:cNvPr id="19" name="Picture 71" descr="http://static.videomaker.com/sites/videomaker.com/files/styles/magazine_article_primary/public/articles/15518/main_67.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2544" y="4373390"/>
            <a:ext cx="1285875" cy="1088317"/>
          </a:xfrm>
          <a:prstGeom prst="rect">
            <a:avLst/>
          </a:prstGeom>
          <a:noFill/>
          <a:extLst>
            <a:ext uri="{909E8E84-426E-40dd-AFC4-6F175D3DCCD1}">
              <a14:hiddenFill xmlns="" xmlns:a14="http://schemas.microsoft.com/office/drawing/2010/main">
                <a:solidFill>
                  <a:srgbClr val="FFFFFF"/>
                </a:solidFill>
              </a14:hiddenFill>
            </a:ext>
          </a:extLst>
        </p:spPr>
      </p:pic>
      <p:sp>
        <p:nvSpPr>
          <p:cNvPr id="20" name="TextBox 19"/>
          <p:cNvSpPr txBox="1"/>
          <p:nvPr/>
        </p:nvSpPr>
        <p:spPr>
          <a:xfrm>
            <a:off x="-134148" y="5672101"/>
            <a:ext cx="1870453" cy="646331"/>
          </a:xfrm>
          <a:prstGeom prst="rect">
            <a:avLst/>
          </a:prstGeom>
          <a:noFill/>
        </p:spPr>
        <p:txBody>
          <a:bodyPr wrap="square" rtlCol="0">
            <a:spAutoFit/>
          </a:bodyPr>
          <a:lstStyle/>
          <a:p>
            <a:pPr algn="ctr"/>
            <a:r>
              <a:rPr lang="en-US" dirty="0"/>
              <a:t>Conventional Camera</a:t>
            </a:r>
          </a:p>
        </p:txBody>
      </p:sp>
      <p:cxnSp>
        <p:nvCxnSpPr>
          <p:cNvPr id="21" name="Straight Arrow Connector 20"/>
          <p:cNvCxnSpPr/>
          <p:nvPr/>
        </p:nvCxnSpPr>
        <p:spPr bwMode="auto">
          <a:xfrm>
            <a:off x="1736305" y="2494379"/>
            <a:ext cx="549169" cy="0"/>
          </a:xfrm>
          <a:prstGeom prst="straightConnector1">
            <a:avLst/>
          </a:prstGeom>
          <a:solidFill>
            <a:schemeClr val="accent1"/>
          </a:solidFill>
          <a:ln w="60325" cap="flat" cmpd="sng" algn="ctr">
            <a:solidFill>
              <a:srgbClr val="0070C0"/>
            </a:solidFill>
            <a:prstDash val="solid"/>
            <a:round/>
            <a:headEnd type="none" w="med" len="med"/>
            <a:tailEnd type="stealth" w="lg" len="lg"/>
          </a:ln>
          <a:effectLst/>
        </p:spPr>
      </p:cxnSp>
      <p:cxnSp>
        <p:nvCxnSpPr>
          <p:cNvPr id="22" name="Straight Arrow Connector 21"/>
          <p:cNvCxnSpPr/>
          <p:nvPr/>
        </p:nvCxnSpPr>
        <p:spPr bwMode="auto">
          <a:xfrm>
            <a:off x="5675842" y="3619746"/>
            <a:ext cx="617185" cy="0"/>
          </a:xfrm>
          <a:prstGeom prst="straightConnector1">
            <a:avLst/>
          </a:prstGeom>
          <a:solidFill>
            <a:schemeClr val="accent1"/>
          </a:solidFill>
          <a:ln w="60325" cap="flat" cmpd="sng" algn="ctr">
            <a:solidFill>
              <a:srgbClr val="0070C0"/>
            </a:solidFill>
            <a:prstDash val="solid"/>
            <a:round/>
            <a:headEnd type="none" w="med" len="med"/>
            <a:tailEnd type="stealth" w="lg" len="lg"/>
          </a:ln>
          <a:effectLst/>
        </p:spPr>
      </p:cxnSp>
      <p:sp>
        <p:nvSpPr>
          <p:cNvPr id="28" name="Rectangle 27"/>
          <p:cNvSpPr/>
          <p:nvPr/>
        </p:nvSpPr>
        <p:spPr bwMode="auto">
          <a:xfrm>
            <a:off x="3309084" y="3228584"/>
            <a:ext cx="2335850" cy="707886"/>
          </a:xfrm>
          <a:prstGeom prst="rect">
            <a:avLst/>
          </a:prstGeom>
          <a:noFill/>
          <a:ln w="571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altLang="zh-CN" sz="2000" b="0" i="0" u="none" strike="noStrike" cap="none" normalizeH="0" baseline="0" dirty="0">
                <a:ln>
                  <a:noFill/>
                </a:ln>
                <a:solidFill>
                  <a:schemeClr val="tx1"/>
                </a:solidFill>
                <a:effectLst/>
                <a:latin typeface="Times New Roman" pitchFamily="18" charset="0"/>
              </a:rPr>
              <a:t>Super-resolution</a:t>
            </a:r>
            <a:r>
              <a:rPr kumimoji="0" lang="en-US" altLang="zh-CN" sz="2000" b="0" i="0" u="none" strike="noStrike" cap="none" normalizeH="0" dirty="0">
                <a:ln>
                  <a:noFill/>
                </a:ln>
                <a:solidFill>
                  <a:schemeClr val="tx1"/>
                </a:solidFill>
                <a:effectLst/>
                <a:latin typeface="Times New Roman" pitchFamily="18" charset="0"/>
              </a:rPr>
              <a:t> + Fusion</a:t>
            </a:r>
            <a:r>
              <a:rPr kumimoji="0" lang="en-US" altLang="zh-CN" sz="2000" b="0" i="0" u="none" strike="noStrike" cap="none" normalizeH="0" baseline="0" dirty="0">
                <a:ln>
                  <a:noFill/>
                </a:ln>
                <a:solidFill>
                  <a:schemeClr val="tx1"/>
                </a:solidFill>
                <a:effectLst/>
                <a:latin typeface="Times New Roman" pitchFamily="18" charset="0"/>
              </a:rPr>
              <a:t> algorithm</a:t>
            </a:r>
            <a:endParaRPr kumimoji="0" lang="en-US" sz="2000" b="0" i="0" u="none" strike="noStrike" cap="none" normalizeH="0" baseline="0" dirty="0">
              <a:ln>
                <a:noFill/>
              </a:ln>
              <a:solidFill>
                <a:schemeClr val="tx1"/>
              </a:solidFill>
              <a:effectLst/>
              <a:latin typeface="Times New Roman" pitchFamily="18" charset="0"/>
            </a:endParaRPr>
          </a:p>
        </p:txBody>
      </p:sp>
      <p:pic>
        <p:nvPicPr>
          <p:cNvPr id="75" name="Picture 7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65671" y="3779026"/>
            <a:ext cx="875876" cy="2539406"/>
          </a:xfrm>
          <a:prstGeom prst="rect">
            <a:avLst/>
          </a:prstGeom>
        </p:spPr>
      </p:pic>
      <p:cxnSp>
        <p:nvCxnSpPr>
          <p:cNvPr id="76" name="Straight Arrow Connector 75"/>
          <p:cNvCxnSpPr/>
          <p:nvPr/>
        </p:nvCxnSpPr>
        <p:spPr bwMode="auto">
          <a:xfrm>
            <a:off x="1780021" y="4775908"/>
            <a:ext cx="549169" cy="0"/>
          </a:xfrm>
          <a:prstGeom prst="straightConnector1">
            <a:avLst/>
          </a:prstGeom>
          <a:solidFill>
            <a:schemeClr val="accent1"/>
          </a:solidFill>
          <a:ln w="60325" cap="flat" cmpd="sng" algn="ctr">
            <a:solidFill>
              <a:srgbClr val="0070C0"/>
            </a:solidFill>
            <a:prstDash val="solid"/>
            <a:round/>
            <a:headEnd type="none" w="med" len="med"/>
            <a:tailEnd type="stealth" w="lg" len="lg"/>
          </a:ln>
          <a:effectLst/>
        </p:spPr>
      </p:cxnSp>
      <p:sp>
        <p:nvSpPr>
          <p:cNvPr id="3" name="Rectangle 2"/>
          <p:cNvSpPr/>
          <p:nvPr/>
        </p:nvSpPr>
        <p:spPr>
          <a:xfrm>
            <a:off x="3389842" y="5899835"/>
            <a:ext cx="4572000" cy="461665"/>
          </a:xfrm>
          <a:prstGeom prst="rect">
            <a:avLst/>
          </a:prstGeom>
        </p:spPr>
        <p:txBody>
          <a:bodyPr>
            <a:spAutoFit/>
          </a:bodyPr>
          <a:lstStyle/>
          <a:p>
            <a:r>
              <a:rPr lang="en-US" sz="1200" dirty="0">
                <a:solidFill>
                  <a:srgbClr val="FFFFFF"/>
                </a:solidFill>
              </a:rPr>
              <a:t>Vincent Van Gogh, </a:t>
            </a:r>
            <a:r>
              <a:rPr lang="en-US" sz="1200" i="1" dirty="0">
                <a:solidFill>
                  <a:srgbClr val="FFFFFF"/>
                </a:solidFill>
              </a:rPr>
              <a:t>The Bedroom</a:t>
            </a:r>
            <a:r>
              <a:rPr lang="en-US" sz="1200" dirty="0">
                <a:solidFill>
                  <a:srgbClr val="FFFFFF"/>
                </a:solidFill>
              </a:rPr>
              <a:t> (1889)</a:t>
            </a:r>
          </a:p>
          <a:p>
            <a:r>
              <a:rPr lang="fr-FR" sz="1200" dirty="0">
                <a:solidFill>
                  <a:srgbClr val="FFFFFF"/>
                </a:solidFill>
              </a:rPr>
              <a:t>Art Institute of Chicago 1926.417</a:t>
            </a:r>
            <a:endParaRPr lang="en-US" sz="1200" dirty="0">
              <a:solidFill>
                <a:srgbClr val="FFFFFF"/>
              </a:solidFill>
            </a:endParaRPr>
          </a:p>
        </p:txBody>
      </p:sp>
      <p:grpSp>
        <p:nvGrpSpPr>
          <p:cNvPr id="23" name="Group 22"/>
          <p:cNvGrpSpPr/>
          <p:nvPr/>
        </p:nvGrpSpPr>
        <p:grpSpPr>
          <a:xfrm>
            <a:off x="2645201" y="1540185"/>
            <a:ext cx="1436470" cy="1491808"/>
            <a:chOff x="1326130" y="2149460"/>
            <a:chExt cx="2331469" cy="2421286"/>
          </a:xfrm>
        </p:grpSpPr>
        <p:pic>
          <p:nvPicPr>
            <p:cNvPr id="24" name="Picture 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25" name="Straight Arrow Connector 24"/>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p:cNvSpPr txBox="1"/>
                <p:nvPr/>
              </p:nvSpPr>
              <p:spPr>
                <a:xfrm>
                  <a:off x="1735657" y="4101314"/>
                  <a:ext cx="322057" cy="387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𝑤</m:t>
                        </m:r>
                      </m:oMath>
                    </m:oMathPara>
                  </a14:m>
                  <a:endParaRPr lang="en-US" sz="16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35656" y="4101314"/>
                  <a:ext cx="238090" cy="287747"/>
                </a:xfrm>
                <a:prstGeom prst="rect">
                  <a:avLst/>
                </a:prstGeom>
                <a:blipFill rotWithShape="0">
                  <a:blip r:embed="rId8"/>
                  <a:stretch>
                    <a:fillRect l="-30769" r="-28205" b="-27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326130" y="2880330"/>
                  <a:ext cx="257624" cy="387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h</m:t>
                        </m:r>
                      </m:oMath>
                    </m:oMathPara>
                  </a14:m>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326130" y="2880329"/>
                  <a:ext cx="191431" cy="287747"/>
                </a:xfrm>
                <a:prstGeom prst="rect">
                  <a:avLst/>
                </a:prstGeom>
                <a:blipFill rotWithShape="0">
                  <a:blip r:embed="rId9"/>
                  <a:stretch>
                    <a:fillRect l="-54839" r="-51613" b="-382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3015839" y="4183553"/>
                  <a:ext cx="293520" cy="3871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charset="0"/>
                          </a:rPr>
                          <m:t>𝐵</m:t>
                        </m:r>
                      </m:oMath>
                    </m:oMathPara>
                  </a14:m>
                  <a:endParaRPr lang="en-US" sz="16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10"/>
                  <a:stretch>
                    <a:fillRect l="-44444" r="-41667" b="-36170"/>
                  </a:stretch>
                </a:blipFill>
              </p:spPr>
              <p:txBody>
                <a:bodyPr/>
                <a:lstStyle/>
                <a:p>
                  <a:r>
                    <a:rPr lang="en-US">
                      <a:noFill/>
                    </a:rPr>
                    <a:t> </a:t>
                  </a:r>
                </a:p>
              </p:txBody>
            </p:sp>
          </mc:Fallback>
        </mc:AlternateContent>
      </p:grpSp>
      <p:sp>
        <p:nvSpPr>
          <p:cNvPr id="34" name="TextBox 33"/>
          <p:cNvSpPr txBox="1"/>
          <p:nvPr/>
        </p:nvSpPr>
        <p:spPr>
          <a:xfrm>
            <a:off x="2532621" y="1127506"/>
            <a:ext cx="1721327" cy="319123"/>
          </a:xfrm>
          <a:prstGeom prst="rect">
            <a:avLst/>
          </a:prstGeom>
          <a:noFill/>
        </p:spPr>
        <p:txBody>
          <a:bodyPr wrap="none" rtlCol="0">
            <a:spAutoFit/>
          </a:bodyPr>
          <a:lstStyle/>
          <a:p>
            <a:r>
              <a:rPr lang="en-US" dirty="0"/>
              <a:t>Captured XRF Cube</a:t>
            </a:r>
          </a:p>
        </p:txBody>
      </p:sp>
      <p:pic>
        <p:nvPicPr>
          <p:cNvPr id="32" name="Picture 3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438456" y="2701734"/>
            <a:ext cx="2641470" cy="2695511"/>
          </a:xfrm>
          <a:prstGeom prst="rect">
            <a:avLst/>
          </a:prstGeom>
        </p:spPr>
      </p:pic>
    </p:spTree>
    <p:extLst>
      <p:ext uri="{BB962C8B-B14F-4D97-AF65-F5344CB8AC3E}">
        <p14:creationId xmlns:p14="http://schemas.microsoft.com/office/powerpoint/2010/main" val="3893899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41524" y="1300899"/>
            <a:ext cx="3267371" cy="2714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906"/>
            <a:ext cx="8229600" cy="1143000"/>
          </a:xfrm>
        </p:spPr>
        <p:txBody>
          <a:bodyPr>
            <a:normAutofit/>
          </a:bodyPr>
          <a:lstStyle/>
          <a:p>
            <a:r>
              <a:rPr lang="en-US" sz="3600" dirty="0"/>
              <a:t>RGB Fusion using XRF Dictionaries</a:t>
            </a:r>
          </a:p>
        </p:txBody>
      </p:sp>
      <p:grpSp>
        <p:nvGrpSpPr>
          <p:cNvPr id="35" name="Group 34"/>
          <p:cNvGrpSpPr/>
          <p:nvPr/>
        </p:nvGrpSpPr>
        <p:grpSpPr>
          <a:xfrm>
            <a:off x="176715" y="2358120"/>
            <a:ext cx="1026521" cy="1062182"/>
            <a:chOff x="1278110" y="2149460"/>
            <a:chExt cx="2379489" cy="2462152"/>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8" name="Straight Arrow Connector 7"/>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p:cNvSpPr txBox="1"/>
                <p:nvPr/>
              </p:nvSpPr>
              <p:spPr>
                <a:xfrm>
                  <a:off x="1644699" y="4103181"/>
                  <a:ext cx="355973"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𝑤</m:t>
                        </m:r>
                      </m:oMath>
                    </m:oMathPara>
                  </a14:m>
                  <a:endParaRPr lang="en-US" sz="12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644699" y="4103181"/>
                  <a:ext cx="355973" cy="428058"/>
                </a:xfrm>
                <a:prstGeom prst="rect">
                  <a:avLst/>
                </a:prstGeom>
                <a:blipFill rotWithShape="0">
                  <a:blip r:embed="rId3"/>
                  <a:stretch>
                    <a:fillRect l="-16000" r="-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1278110" y="2874810"/>
                  <a:ext cx="284777"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h</m:t>
                        </m:r>
                      </m:oMath>
                    </m:oMathPara>
                  </a14:m>
                  <a:endParaRPr lang="en-US" sz="12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278110" y="2874810"/>
                  <a:ext cx="284777" cy="428058"/>
                </a:xfrm>
                <a:prstGeom prst="rect">
                  <a:avLst/>
                </a:prstGeom>
                <a:blipFill rotWithShape="0">
                  <a:blip r:embed="rId4"/>
                  <a:stretch>
                    <a:fillRect l="-35000" r="-30000"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3015839" y="4183554"/>
                  <a:ext cx="325354"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𝐵</m:t>
                        </m:r>
                      </m:oMath>
                    </m:oMathPara>
                  </a14:m>
                  <a:endParaRPr lang="en-US" sz="1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3" name="TextBox 32"/>
              <p:cNvSpPr txBox="1"/>
              <p:nvPr/>
            </p:nvSpPr>
            <p:spPr>
              <a:xfrm>
                <a:off x="230953" y="1675695"/>
                <a:ext cx="1331262" cy="31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𝑋</m:t>
                      </m:r>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h</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𝑤</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𝐵</m:t>
                          </m:r>
                        </m:sup>
                      </m:sSup>
                    </m:oMath>
                  </m:oMathPara>
                </a14:m>
                <a:endParaRPr lang="en-US" sz="2000" dirty="0"/>
              </a:p>
            </p:txBody>
          </p:sp>
        </mc:Choice>
        <mc:Fallback xmlns="">
          <p:sp>
            <p:nvSpPr>
              <p:cNvPr id="33" name="TextBox 32"/>
              <p:cNvSpPr txBox="1">
                <a:spLocks noRot="1" noChangeAspect="1" noMove="1" noResize="1" noEditPoints="1" noAdjustHandles="1" noChangeArrowheads="1" noChangeShapeType="1" noTextEdit="1"/>
              </p:cNvSpPr>
              <p:nvPr/>
            </p:nvSpPr>
            <p:spPr>
              <a:xfrm>
                <a:off x="230953" y="1675695"/>
                <a:ext cx="1331262" cy="313291"/>
              </a:xfrm>
              <a:prstGeom prst="rect">
                <a:avLst/>
              </a:prstGeom>
              <a:blipFill rotWithShape="0">
                <a:blip r:embed="rId6"/>
                <a:stretch>
                  <a:fillRect l="-4128" t="-3922" r="-1376" b="-5882"/>
                </a:stretch>
              </a:blipFill>
            </p:spPr>
            <p:txBody>
              <a:bodyPr/>
              <a:lstStyle/>
              <a:p>
                <a:r>
                  <a:rPr lang="en-US">
                    <a:noFill/>
                  </a:rPr>
                  <a:t> </a:t>
                </a:r>
              </a:p>
            </p:txBody>
          </p:sp>
        </mc:Fallback>
      </mc:AlternateContent>
      <p:sp>
        <p:nvSpPr>
          <p:cNvPr id="31" name="TextBox 30"/>
          <p:cNvSpPr txBox="1"/>
          <p:nvPr/>
        </p:nvSpPr>
        <p:spPr>
          <a:xfrm>
            <a:off x="515197" y="1300899"/>
            <a:ext cx="970137" cy="338554"/>
          </a:xfrm>
          <a:prstGeom prst="rect">
            <a:avLst/>
          </a:prstGeom>
          <a:noFill/>
        </p:spPr>
        <p:txBody>
          <a:bodyPr wrap="none" rtlCol="0">
            <a:spAutoFit/>
          </a:bodyPr>
          <a:lstStyle/>
          <a:p>
            <a:r>
              <a:rPr lang="en-US" sz="1600"/>
              <a:t>XRF </a:t>
            </a:r>
            <a:r>
              <a:rPr lang="en-US" sz="1600" dirty="0"/>
              <a:t>Cube</a:t>
            </a:r>
          </a:p>
        </p:txBody>
      </p:sp>
      <p:sp>
        <p:nvSpPr>
          <p:cNvPr id="59" name="TextBox 58"/>
          <p:cNvSpPr txBox="1"/>
          <p:nvPr/>
        </p:nvSpPr>
        <p:spPr>
          <a:xfrm>
            <a:off x="1431596" y="938186"/>
            <a:ext cx="684803" cy="369332"/>
          </a:xfrm>
          <a:prstGeom prst="rect">
            <a:avLst/>
          </a:prstGeom>
          <a:noFill/>
        </p:spPr>
        <p:txBody>
          <a:bodyPr wrap="none" rtlCol="0">
            <a:spAutoFit/>
          </a:bodyPr>
          <a:lstStyle/>
          <a:p>
            <a:r>
              <a:rPr lang="en-US" u="sng"/>
              <a:t>Input</a:t>
            </a:r>
            <a:endParaRPr lang="en-US" u="sng" dirty="0"/>
          </a:p>
        </p:txBody>
      </p:sp>
      <p:grpSp>
        <p:nvGrpSpPr>
          <p:cNvPr id="10" name="Group 9"/>
          <p:cNvGrpSpPr/>
          <p:nvPr/>
        </p:nvGrpSpPr>
        <p:grpSpPr>
          <a:xfrm>
            <a:off x="3484047" y="938186"/>
            <a:ext cx="5566819" cy="3053628"/>
            <a:chOff x="3484047" y="938186"/>
            <a:chExt cx="5566819" cy="3053628"/>
          </a:xfrm>
        </p:grpSpPr>
        <p:sp>
          <p:nvSpPr>
            <p:cNvPr id="58" name="Rounded Rectangle 57"/>
            <p:cNvSpPr/>
            <p:nvPr/>
          </p:nvSpPr>
          <p:spPr>
            <a:xfrm>
              <a:off x="3947140" y="1306991"/>
              <a:ext cx="5103726" cy="2684823"/>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12" name="Group 11"/>
            <p:cNvGrpSpPr/>
            <p:nvPr/>
          </p:nvGrpSpPr>
          <p:grpSpPr>
            <a:xfrm>
              <a:off x="5572706" y="1405000"/>
              <a:ext cx="1677558" cy="2027014"/>
              <a:chOff x="5483491" y="1426402"/>
              <a:chExt cx="1677558" cy="2027014"/>
            </a:xfrm>
          </p:grpSpPr>
          <mc:AlternateContent xmlns:mc="http://schemas.openxmlformats.org/markup-compatibility/2006" xmlns:a14="http://schemas.microsoft.com/office/drawing/2010/main">
            <mc:Choice Requires="a14">
              <p:sp>
                <p:nvSpPr>
                  <p:cNvPr id="34" name="TextBox 33"/>
                  <p:cNvSpPr txBox="1"/>
                  <p:nvPr/>
                </p:nvSpPr>
                <p:spPr>
                  <a:xfrm>
                    <a:off x="5659804" y="1751309"/>
                    <a:ext cx="1501245" cy="3163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charset="0"/>
                                </a:rPr>
                              </m:ctrlPr>
                            </m:sSupPr>
                            <m:e>
                              <m:r>
                                <a:rPr lang="en-US" sz="2000" b="0" i="1" smtClean="0">
                                  <a:latin typeface="Cambria Math" charset="0"/>
                                </a:rPr>
                                <m:t>𝐷</m:t>
                              </m:r>
                            </m:e>
                            <m:sup>
                              <m:r>
                                <a:rPr lang="en-US" sz="2000" b="0" i="1" smtClean="0">
                                  <a:latin typeface="Cambria Math" charset="0"/>
                                </a:rPr>
                                <m:t>𝑥𝑟𝑓</m:t>
                              </m:r>
                            </m:sup>
                          </m:sSup>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𝐵</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𝑁</m:t>
                              </m:r>
                            </m:sup>
                          </m:sSup>
                        </m:oMath>
                      </m:oMathPara>
                    </a14:m>
                    <a:endParaRPr lang="en-US" sz="2000" dirty="0"/>
                  </a:p>
                </p:txBody>
              </p:sp>
            </mc:Choice>
            <mc:Fallback xmlns="">
              <p:sp>
                <p:nvSpPr>
                  <p:cNvPr id="34" name="TextBox 33"/>
                  <p:cNvSpPr txBox="1">
                    <a:spLocks noRot="1" noChangeAspect="1" noMove="1" noResize="1" noEditPoints="1" noAdjustHandles="1" noChangeArrowheads="1" noChangeShapeType="1" noTextEdit="1"/>
                  </p:cNvSpPr>
                  <p:nvPr/>
                </p:nvSpPr>
                <p:spPr>
                  <a:xfrm>
                    <a:off x="5659804" y="1751309"/>
                    <a:ext cx="1501245" cy="316305"/>
                  </a:xfrm>
                  <a:prstGeom prst="rect">
                    <a:avLst/>
                  </a:prstGeom>
                  <a:blipFill rotWithShape="0">
                    <a:blip r:embed="rId9"/>
                    <a:stretch>
                      <a:fillRect l="-3252" t="-3846" r="-1220" b="-5769"/>
                    </a:stretch>
                  </a:blipFill>
                </p:spPr>
                <p:txBody>
                  <a:bodyPr/>
                  <a:lstStyle/>
                  <a:p>
                    <a:r>
                      <a:rPr lang="en-US">
                        <a:noFill/>
                      </a:rPr>
                      <a:t> </a:t>
                    </a:r>
                  </a:p>
                </p:txBody>
              </p:sp>
            </mc:Fallback>
          </mc:AlternateContent>
          <p:grpSp>
            <p:nvGrpSpPr>
              <p:cNvPr id="36" name="Group 35"/>
              <p:cNvGrpSpPr/>
              <p:nvPr/>
            </p:nvGrpSpPr>
            <p:grpSpPr>
              <a:xfrm>
                <a:off x="5483491" y="2122718"/>
                <a:ext cx="1491011" cy="1330698"/>
                <a:chOff x="4487398" y="2320061"/>
                <a:chExt cx="2949984" cy="2632804"/>
              </a:xfrm>
            </p:grpSpPr>
            <p:cxnSp>
              <p:nvCxnSpPr>
                <p:cNvPr id="23" name="Straight Arrow Connector 22"/>
                <p:cNvCxnSpPr/>
                <p:nvPr/>
              </p:nvCxnSpPr>
              <p:spPr>
                <a:xfrm flipV="1">
                  <a:off x="4930648" y="4471301"/>
                  <a:ext cx="2506732" cy="12708"/>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833163" y="2357246"/>
                  <a:ext cx="0" cy="1936964"/>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4487398" y="2947236"/>
                      <a:ext cx="323499" cy="4262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𝐵</m:t>
                            </m:r>
                          </m:oMath>
                        </m:oMathPara>
                      </a14:m>
                      <a:endParaRPr lang="en-US" sz="1400" dirty="0"/>
                    </a:p>
                  </p:txBody>
                </p:sp>
              </mc:Choice>
              <mc:Fallback xmlns="">
                <p:sp>
                  <p:nvSpPr>
                    <p:cNvPr id="28" name="TextBox 27"/>
                    <p:cNvSpPr txBox="1">
                      <a:spLocks noRot="1" noChangeAspect="1" noMove="1" noResize="1" noEditPoints="1" noAdjustHandles="1" noChangeArrowheads="1" noChangeShapeType="1" noTextEdit="1"/>
                    </p:cNvSpPr>
                    <p:nvPr/>
                  </p:nvSpPr>
                  <p:spPr>
                    <a:xfrm>
                      <a:off x="4487398" y="2947236"/>
                      <a:ext cx="323499" cy="426259"/>
                    </a:xfrm>
                    <a:prstGeom prst="rect">
                      <a:avLst/>
                    </a:prstGeom>
                    <a:blipFill rotWithShape="0">
                      <a:blip r:embed="rId10"/>
                      <a:stretch>
                        <a:fillRect l="-25926" r="-18519" b="-57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904838" y="4526606"/>
                      <a:ext cx="347985" cy="4262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𝑁</m:t>
                            </m:r>
                          </m:oMath>
                        </m:oMathPara>
                      </a14:m>
                      <a:endParaRPr lang="en-US" sz="1400" dirty="0"/>
                    </a:p>
                  </p:txBody>
                </p:sp>
              </mc:Choice>
              <mc:Fallback xmlns="">
                <p:sp>
                  <p:nvSpPr>
                    <p:cNvPr id="29" name="TextBox 28"/>
                    <p:cNvSpPr txBox="1">
                      <a:spLocks noRot="1" noChangeAspect="1" noMove="1" noResize="1" noEditPoints="1" noAdjustHandles="1" noChangeArrowheads="1" noChangeShapeType="1" noTextEdit="1"/>
                    </p:cNvSpPr>
                    <p:nvPr/>
                  </p:nvSpPr>
                  <p:spPr>
                    <a:xfrm>
                      <a:off x="5904837" y="4526606"/>
                      <a:ext cx="236400" cy="287909"/>
                    </a:xfrm>
                    <a:prstGeom prst="rect">
                      <a:avLst/>
                    </a:prstGeom>
                    <a:blipFill rotWithShape="0">
                      <a:blip r:embed="rId11"/>
                      <a:stretch>
                        <a:fillRect l="-50000" r="-45833" b="-44828"/>
                      </a:stretch>
                    </a:blipFill>
                  </p:spPr>
                  <p:txBody>
                    <a:bodyPr/>
                    <a:lstStyle/>
                    <a:p>
                      <a:r>
                        <a:rPr lang="en-US">
                          <a:noFill/>
                        </a:rPr>
                        <a:t> </a:t>
                      </a:r>
                    </a:p>
                  </p:txBody>
                </p:sp>
              </mc:Fallback>
            </mc:AlternateContent>
            <p:pic>
              <p:nvPicPr>
                <p:cNvPr id="17" name="Picture 16" descr="Screen Shot 2016-02-05 at 10.56.44 AM.png"/>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939965" y="2320061"/>
                  <a:ext cx="2497417" cy="1974149"/>
                </a:xfrm>
                <a:prstGeom prst="rect">
                  <a:avLst/>
                </a:prstGeom>
              </p:spPr>
            </p:pic>
          </p:grpSp>
          <p:sp>
            <p:nvSpPr>
              <p:cNvPr id="32" name="TextBox 31"/>
              <p:cNvSpPr txBox="1"/>
              <p:nvPr/>
            </p:nvSpPr>
            <p:spPr>
              <a:xfrm>
                <a:off x="5725767" y="1426402"/>
                <a:ext cx="1398973" cy="338554"/>
              </a:xfrm>
              <a:prstGeom prst="rect">
                <a:avLst/>
              </a:prstGeom>
              <a:noFill/>
            </p:spPr>
            <p:txBody>
              <a:bodyPr wrap="none" rtlCol="0">
                <a:spAutoFit/>
              </a:bodyPr>
              <a:lstStyle/>
              <a:p>
                <a:r>
                  <a:rPr lang="en-US" sz="1600" dirty="0"/>
                  <a:t>XRF Dictionary</a:t>
                </a:r>
              </a:p>
            </p:txBody>
          </p:sp>
        </p:grpSp>
        <p:sp>
          <p:nvSpPr>
            <p:cNvPr id="30" name="TextBox 29"/>
            <p:cNvSpPr txBox="1"/>
            <p:nvPr/>
          </p:nvSpPr>
          <p:spPr>
            <a:xfrm>
              <a:off x="7227210" y="1426402"/>
              <a:ext cx="1732910" cy="338554"/>
            </a:xfrm>
            <a:prstGeom prst="rect">
              <a:avLst/>
            </a:prstGeom>
            <a:noFill/>
          </p:spPr>
          <p:txBody>
            <a:bodyPr wrap="none" rtlCol="0">
              <a:spAutoFit/>
            </a:bodyPr>
            <a:lstStyle/>
            <a:p>
              <a:r>
                <a:rPr lang="en-US" sz="1600" dirty="0"/>
                <a:t>High Res XRF Cube</a:t>
              </a:r>
            </a:p>
          </p:txBody>
        </p:sp>
        <mc:AlternateContent xmlns:mc="http://schemas.openxmlformats.org/markup-compatibility/2006" xmlns:a14="http://schemas.microsoft.com/office/drawing/2010/main">
          <mc:Choice Requires="a14">
            <p:sp>
              <p:nvSpPr>
                <p:cNvPr id="49" name="TextBox 48"/>
                <p:cNvSpPr txBox="1"/>
                <p:nvPr/>
              </p:nvSpPr>
              <p:spPr>
                <a:xfrm>
                  <a:off x="7349499" y="1697103"/>
                  <a:ext cx="137370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𝑌</m:t>
                        </m:r>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𝑊</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𝐻</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𝐵</m:t>
                            </m:r>
                          </m:sup>
                        </m:sSup>
                      </m:oMath>
                    </m:oMathPara>
                  </a14:m>
                  <a:endParaRPr lang="en-US" sz="2000" dirty="0"/>
                </a:p>
              </p:txBody>
            </p:sp>
          </mc:Choice>
          <mc:Fallback xmlns="">
            <p:sp>
              <p:nvSpPr>
                <p:cNvPr id="49" name="TextBox 48"/>
                <p:cNvSpPr txBox="1">
                  <a:spLocks noRot="1" noChangeAspect="1" noMove="1" noResize="1" noEditPoints="1" noAdjustHandles="1" noChangeArrowheads="1" noChangeShapeType="1" noTextEdit="1"/>
                </p:cNvSpPr>
                <p:nvPr/>
              </p:nvSpPr>
              <p:spPr>
                <a:xfrm>
                  <a:off x="7349499" y="1697103"/>
                  <a:ext cx="1373709" cy="307777"/>
                </a:xfrm>
                <a:prstGeom prst="rect">
                  <a:avLst/>
                </a:prstGeom>
                <a:blipFill rotWithShape="0">
                  <a:blip r:embed="rId13"/>
                  <a:stretch>
                    <a:fillRect l="-4000" t="-1961" r="-1333" b="-5882"/>
                  </a:stretch>
                </a:blipFill>
              </p:spPr>
              <p:txBody>
                <a:bodyPr/>
                <a:lstStyle/>
                <a:p>
                  <a:r>
                    <a:rPr lang="en-US">
                      <a:noFill/>
                    </a:rPr>
                    <a:t> </a:t>
                  </a:r>
                </a:p>
              </p:txBody>
            </p:sp>
          </mc:Fallback>
        </mc:AlternateContent>
        <p:grpSp>
          <p:nvGrpSpPr>
            <p:cNvPr id="50" name="Group 49"/>
            <p:cNvGrpSpPr/>
            <p:nvPr/>
          </p:nvGrpSpPr>
          <p:grpSpPr>
            <a:xfrm>
              <a:off x="7201626" y="2105587"/>
              <a:ext cx="1711688" cy="1674560"/>
              <a:chOff x="1170058" y="2149460"/>
              <a:chExt cx="2487541" cy="2433587"/>
            </a:xfrm>
          </p:grpSpPr>
          <p:pic>
            <p:nvPicPr>
              <p:cNvPr id="51" name="Picture 5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52" name="Straight Arrow Connector 51"/>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1554985" y="4101315"/>
                    <a:ext cx="402344"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𝑊</m:t>
                          </m:r>
                        </m:oMath>
                      </m:oMathPara>
                    </a14:m>
                    <a:endParaRPr lang="en-US" sz="1400" dirty="0"/>
                  </a:p>
                </p:txBody>
              </p:sp>
            </mc:Choice>
            <mc:Fallback xmlns="">
              <p:sp>
                <p:nvSpPr>
                  <p:cNvPr id="55" name="TextBox 54"/>
                  <p:cNvSpPr txBox="1">
                    <a:spLocks noRot="1" noChangeAspect="1" noMove="1" noResize="1" noEditPoints="1" noAdjustHandles="1" noChangeArrowheads="1" noChangeShapeType="1" noTextEdit="1"/>
                  </p:cNvSpPr>
                  <p:nvPr/>
                </p:nvSpPr>
                <p:spPr>
                  <a:xfrm>
                    <a:off x="1554985" y="4101315"/>
                    <a:ext cx="402344" cy="399493"/>
                  </a:xfrm>
                  <a:prstGeom prst="rect">
                    <a:avLst/>
                  </a:prstGeom>
                  <a:blipFill rotWithShape="0">
                    <a:blip r:embed="rId15"/>
                    <a:stretch>
                      <a:fillRect l="-6667" r="-222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170058" y="2881662"/>
                    <a:ext cx="327797"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𝐻</m:t>
                          </m:r>
                        </m:oMath>
                      </m:oMathPara>
                    </a14:m>
                    <a:endParaRPr lang="en-US" sz="1400" dirty="0"/>
                  </a:p>
                </p:txBody>
              </p:sp>
            </mc:Choice>
            <mc:Fallback xmlns="">
              <p:sp>
                <p:nvSpPr>
                  <p:cNvPr id="56" name="TextBox 55"/>
                  <p:cNvSpPr txBox="1">
                    <a:spLocks noRot="1" noChangeAspect="1" noMove="1" noResize="1" noEditPoints="1" noAdjustHandles="1" noChangeArrowheads="1" noChangeShapeType="1" noTextEdit="1"/>
                  </p:cNvSpPr>
                  <p:nvPr/>
                </p:nvSpPr>
                <p:spPr>
                  <a:xfrm>
                    <a:off x="1170058" y="2881662"/>
                    <a:ext cx="327797" cy="399493"/>
                  </a:xfrm>
                  <a:prstGeom prst="rect">
                    <a:avLst/>
                  </a:prstGeom>
                  <a:blipFill rotWithShape="0">
                    <a:blip r:embed="rId16"/>
                    <a:stretch>
                      <a:fillRect l="-8108" r="-27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3015839" y="4183555"/>
                    <a:ext cx="303185" cy="39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𝐵</m:t>
                          </m:r>
                        </m:oMath>
                      </m:oMathPara>
                    </a14:m>
                    <a:endParaRPr lang="en-US" sz="1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5"/>
                    <a:stretch>
                      <a:fillRect l="-44444" r="-41667" b="-36170"/>
                    </a:stretch>
                  </a:blipFill>
                </p:spPr>
                <p:txBody>
                  <a:bodyPr/>
                  <a:lstStyle/>
                  <a:p>
                    <a:r>
                      <a:rPr lang="en-US">
                        <a:noFill/>
                      </a:rPr>
                      <a:t> </a:t>
                    </a:r>
                  </a:p>
                </p:txBody>
              </p:sp>
            </mc:Fallback>
          </mc:AlternateContent>
        </p:grpSp>
        <p:sp>
          <p:nvSpPr>
            <p:cNvPr id="4" name="Right Arrow 3"/>
            <p:cNvSpPr/>
            <p:nvPr/>
          </p:nvSpPr>
          <p:spPr>
            <a:xfrm>
              <a:off x="3484047" y="2406728"/>
              <a:ext cx="407729" cy="40707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5969742" y="938186"/>
              <a:ext cx="870751" cy="369332"/>
            </a:xfrm>
            <a:prstGeom prst="rect">
              <a:avLst/>
            </a:prstGeom>
            <a:noFill/>
          </p:spPr>
          <p:txBody>
            <a:bodyPr wrap="none" rtlCol="0">
              <a:spAutoFit/>
            </a:bodyPr>
            <a:lstStyle/>
            <a:p>
              <a:r>
                <a:rPr lang="en-US" u="sng" dirty="0"/>
                <a:t>Output</a:t>
              </a:r>
            </a:p>
          </p:txBody>
        </p:sp>
        <p:cxnSp>
          <p:nvCxnSpPr>
            <p:cNvPr id="63" name="Straight Arrow Connector 62"/>
            <p:cNvCxnSpPr/>
            <p:nvPr/>
          </p:nvCxnSpPr>
          <p:spPr>
            <a:xfrm>
              <a:off x="4154553" y="2268510"/>
              <a:ext cx="0" cy="30486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8" name="Group 17"/>
            <p:cNvGrpSpPr/>
            <p:nvPr/>
          </p:nvGrpSpPr>
          <p:grpSpPr>
            <a:xfrm>
              <a:off x="3971673" y="1398743"/>
              <a:ext cx="1702391" cy="1478213"/>
              <a:chOff x="3971139" y="1426402"/>
              <a:chExt cx="1702391" cy="1478213"/>
            </a:xfrm>
          </p:grpSpPr>
          <p:grpSp>
            <p:nvGrpSpPr>
              <p:cNvPr id="16" name="Group 15"/>
              <p:cNvGrpSpPr/>
              <p:nvPr/>
            </p:nvGrpSpPr>
            <p:grpSpPr>
              <a:xfrm>
                <a:off x="4151190" y="1426402"/>
                <a:ext cx="1522340" cy="1478213"/>
                <a:chOff x="4151190" y="1426402"/>
                <a:chExt cx="1522340" cy="1478213"/>
              </a:xfrm>
            </p:grpSpPr>
            <p:grpSp>
              <p:nvGrpSpPr>
                <p:cNvPr id="7" name="Group 6"/>
                <p:cNvGrpSpPr/>
                <p:nvPr/>
              </p:nvGrpSpPr>
              <p:grpSpPr>
                <a:xfrm>
                  <a:off x="4177909" y="2278749"/>
                  <a:ext cx="1266978" cy="625866"/>
                  <a:chOff x="4061808" y="2162143"/>
                  <a:chExt cx="1266978" cy="625866"/>
                </a:xfrm>
              </p:grpSpPr>
              <p:pic>
                <p:nvPicPr>
                  <p:cNvPr id="46" name="Picture 45" descr="Screen Shot 2016-02-05 at 10.56.44 AM.png"/>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132686" y="2162143"/>
                    <a:ext cx="1146629" cy="248557"/>
                  </a:xfrm>
                  <a:prstGeom prst="rect">
                    <a:avLst/>
                  </a:prstGeom>
                </p:spPr>
              </p:pic>
              <p:cxnSp>
                <p:nvCxnSpPr>
                  <p:cNvPr id="47" name="Straight Arrow Connector 46"/>
                  <p:cNvCxnSpPr/>
                  <p:nvPr/>
                </p:nvCxnSpPr>
                <p:spPr>
                  <a:xfrm flipV="1">
                    <a:off x="4061808" y="2544612"/>
                    <a:ext cx="1266978" cy="642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4554193" y="2572565"/>
                        <a:ext cx="17588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𝑁</m:t>
                              </m:r>
                            </m:oMath>
                          </m:oMathPara>
                        </a14:m>
                        <a:endParaRPr lang="en-US" sz="1400" dirty="0"/>
                      </a:p>
                    </p:txBody>
                  </p:sp>
                </mc:Choice>
                <mc:Fallback xmlns="">
                  <p:sp>
                    <p:nvSpPr>
                      <p:cNvPr id="48" name="TextBox 47"/>
                      <p:cNvSpPr txBox="1">
                        <a:spLocks noRot="1" noChangeAspect="1" noMove="1" noResize="1" noEditPoints="1" noAdjustHandles="1" noChangeArrowheads="1" noChangeShapeType="1" noTextEdit="1"/>
                      </p:cNvSpPr>
                      <p:nvPr/>
                    </p:nvSpPr>
                    <p:spPr>
                      <a:xfrm>
                        <a:off x="4554193" y="2572565"/>
                        <a:ext cx="175882" cy="215444"/>
                      </a:xfrm>
                      <a:prstGeom prst="rect">
                        <a:avLst/>
                      </a:prstGeom>
                      <a:blipFill rotWithShape="0">
                        <a:blip r:embed="rId18"/>
                        <a:stretch>
                          <a:fillRect l="-24138" r="-17241" b="-5714"/>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0" name="TextBox 59"/>
                    <p:cNvSpPr txBox="1"/>
                    <p:nvPr/>
                  </p:nvSpPr>
                  <p:spPr>
                    <a:xfrm>
                      <a:off x="4151190" y="1751309"/>
                      <a:ext cx="1522340" cy="3088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charset="0"/>
                                  </a:rPr>
                                </m:ctrlPr>
                              </m:sSupPr>
                              <m:e>
                                <m:r>
                                  <a:rPr lang="en-US" sz="2000" b="0" i="1" smtClean="0">
                                    <a:latin typeface="Cambria Math" charset="0"/>
                                  </a:rPr>
                                  <m:t>𝐷</m:t>
                                </m:r>
                              </m:e>
                              <m:sup>
                                <m:r>
                                  <a:rPr lang="en-US" sz="2000" b="0" i="1" smtClean="0">
                                    <a:latin typeface="Cambria Math" charset="0"/>
                                  </a:rPr>
                                  <m:t>𝑅𝐺𝐵</m:t>
                                </m:r>
                              </m:sup>
                            </m:sSup>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3×</m:t>
                                </m:r>
                                <m:r>
                                  <a:rPr lang="en-US" sz="2000" b="0" i="1" smtClean="0">
                                    <a:latin typeface="Cambria Math" charset="0"/>
                                    <a:ea typeface="Cambria Math" charset="0"/>
                                    <a:cs typeface="Cambria Math" charset="0"/>
                                  </a:rPr>
                                  <m:t>𝑁</m:t>
                                </m:r>
                              </m:sup>
                            </m:sSup>
                          </m:oMath>
                        </m:oMathPara>
                      </a14:m>
                      <a:endParaRPr lang="en-US" sz="2000" dirty="0"/>
                    </a:p>
                  </p:txBody>
                </p:sp>
              </mc:Choice>
              <mc:Fallback xmlns="">
                <p:sp>
                  <p:nvSpPr>
                    <p:cNvPr id="60" name="TextBox 59"/>
                    <p:cNvSpPr txBox="1">
                      <a:spLocks noRot="1" noChangeAspect="1" noMove="1" noResize="1" noEditPoints="1" noAdjustHandles="1" noChangeArrowheads="1" noChangeShapeType="1" noTextEdit="1"/>
                    </p:cNvSpPr>
                    <p:nvPr/>
                  </p:nvSpPr>
                  <p:spPr>
                    <a:xfrm>
                      <a:off x="4151190" y="1751309"/>
                      <a:ext cx="1522340" cy="308802"/>
                    </a:xfrm>
                    <a:prstGeom prst="rect">
                      <a:avLst/>
                    </a:prstGeom>
                    <a:blipFill rotWithShape="0">
                      <a:blip r:embed="rId19"/>
                      <a:stretch>
                        <a:fillRect l="-3200" t="-2000" r="-1200" b="-8000"/>
                      </a:stretch>
                    </a:blipFill>
                  </p:spPr>
                  <p:txBody>
                    <a:bodyPr/>
                    <a:lstStyle/>
                    <a:p>
                      <a:r>
                        <a:rPr lang="en-US">
                          <a:noFill/>
                        </a:rPr>
                        <a:t> </a:t>
                      </a:r>
                    </a:p>
                  </p:txBody>
                </p:sp>
              </mc:Fallback>
            </mc:AlternateContent>
            <p:sp>
              <p:nvSpPr>
                <p:cNvPr id="62" name="TextBox 61"/>
                <p:cNvSpPr txBox="1"/>
                <p:nvPr/>
              </p:nvSpPr>
              <p:spPr>
                <a:xfrm>
                  <a:off x="4217153" y="1426402"/>
                  <a:ext cx="1438792" cy="338554"/>
                </a:xfrm>
                <a:prstGeom prst="rect">
                  <a:avLst/>
                </a:prstGeom>
                <a:noFill/>
              </p:spPr>
              <p:txBody>
                <a:bodyPr wrap="none" rtlCol="0">
                  <a:spAutoFit/>
                </a:bodyPr>
                <a:lstStyle/>
                <a:p>
                  <a:r>
                    <a:rPr lang="en-US" sz="1600" dirty="0"/>
                    <a:t>RGB Dictionary</a:t>
                  </a:r>
                </a:p>
              </p:txBody>
            </p:sp>
          </p:grpSp>
          <mc:AlternateContent xmlns:mc="http://schemas.openxmlformats.org/markup-compatibility/2006" xmlns:a14="http://schemas.microsoft.com/office/drawing/2010/main">
            <mc:Choice Requires="a14">
              <p:sp>
                <p:nvSpPr>
                  <p:cNvPr id="64" name="TextBox 63"/>
                  <p:cNvSpPr txBox="1"/>
                  <p:nvPr/>
                </p:nvSpPr>
                <p:spPr>
                  <a:xfrm>
                    <a:off x="3971139" y="2325181"/>
                    <a:ext cx="13946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3</m:t>
                          </m:r>
                        </m:oMath>
                      </m:oMathPara>
                    </a14:m>
                    <a:endParaRPr lang="en-US" sz="1400" dirty="0"/>
                  </a:p>
                </p:txBody>
              </p:sp>
            </mc:Choice>
            <mc:Fallback xmlns="">
              <p:sp>
                <p:nvSpPr>
                  <p:cNvPr id="64" name="TextBox 63"/>
                  <p:cNvSpPr txBox="1">
                    <a:spLocks noRot="1" noChangeAspect="1" noMove="1" noResize="1" noEditPoints="1" noAdjustHandles="1" noChangeArrowheads="1" noChangeShapeType="1" noTextEdit="1"/>
                  </p:cNvSpPr>
                  <p:nvPr/>
                </p:nvSpPr>
                <p:spPr>
                  <a:xfrm>
                    <a:off x="3971139" y="2325181"/>
                    <a:ext cx="139462" cy="215444"/>
                  </a:xfrm>
                  <a:prstGeom prst="rect">
                    <a:avLst/>
                  </a:prstGeom>
                  <a:blipFill rotWithShape="0">
                    <a:blip r:embed="rId20"/>
                    <a:stretch>
                      <a:fillRect l="-36364" r="-31818" b="-5714"/>
                    </a:stretch>
                  </a:blipFill>
                </p:spPr>
                <p:txBody>
                  <a:bodyPr/>
                  <a:lstStyle/>
                  <a:p>
                    <a:r>
                      <a:rPr lang="en-US">
                        <a:noFill/>
                      </a:rPr>
                      <a:t> </a:t>
                    </a:r>
                  </a:p>
                </p:txBody>
              </p:sp>
            </mc:Fallback>
          </mc:AlternateContent>
        </p:grpSp>
      </p:grpSp>
      <mc:AlternateContent xmlns:mc="http://schemas.openxmlformats.org/markup-compatibility/2006" xmlns:a14="http://schemas.microsoft.com/office/drawing/2010/main">
        <mc:Choice Requires="a14">
          <p:sp>
            <p:nvSpPr>
              <p:cNvPr id="65" name="TextBox 64"/>
              <p:cNvSpPr txBox="1"/>
              <p:nvPr/>
            </p:nvSpPr>
            <p:spPr>
              <a:xfrm>
                <a:off x="1776560" y="1675695"/>
                <a:ext cx="1296830"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𝐼</m:t>
                      </m:r>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𝐻</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𝑊</m:t>
                          </m:r>
                          <m:r>
                            <a:rPr lang="en-US" sz="2000" b="0" i="1" smtClean="0">
                              <a:latin typeface="Cambria Math" charset="0"/>
                              <a:ea typeface="Cambria Math" charset="0"/>
                              <a:cs typeface="Cambria Math" charset="0"/>
                            </a:rPr>
                            <m:t>×3</m:t>
                          </m:r>
                        </m:sup>
                      </m:sSup>
                    </m:oMath>
                  </m:oMathPara>
                </a14:m>
                <a:endParaRPr lang="en-US" sz="2000" dirty="0"/>
              </a:p>
            </p:txBody>
          </p:sp>
        </mc:Choice>
        <mc:Fallback xmlns="">
          <p:sp>
            <p:nvSpPr>
              <p:cNvPr id="65" name="TextBox 64"/>
              <p:cNvSpPr txBox="1">
                <a:spLocks noRot="1" noChangeAspect="1" noMove="1" noResize="1" noEditPoints="1" noAdjustHandles="1" noChangeArrowheads="1" noChangeShapeType="1" noTextEdit="1"/>
              </p:cNvSpPr>
              <p:nvPr/>
            </p:nvSpPr>
            <p:spPr>
              <a:xfrm>
                <a:off x="1776560" y="1675695"/>
                <a:ext cx="1296830" cy="307777"/>
              </a:xfrm>
              <a:prstGeom prst="rect">
                <a:avLst/>
              </a:prstGeom>
              <a:blipFill rotWithShape="0">
                <a:blip r:embed="rId21"/>
                <a:stretch>
                  <a:fillRect l="-3756" t="-4000" r="-1878" b="-6000"/>
                </a:stretch>
              </a:blipFill>
            </p:spPr>
            <p:txBody>
              <a:bodyPr/>
              <a:lstStyle/>
              <a:p>
                <a:r>
                  <a:rPr lang="en-US">
                    <a:noFill/>
                  </a:rPr>
                  <a:t> </a:t>
                </a:r>
              </a:p>
            </p:txBody>
          </p:sp>
        </mc:Fallback>
      </mc:AlternateContent>
      <p:sp>
        <p:nvSpPr>
          <p:cNvPr id="66" name="TextBox 65"/>
          <p:cNvSpPr txBox="1"/>
          <p:nvPr/>
        </p:nvSpPr>
        <p:spPr>
          <a:xfrm>
            <a:off x="1796932" y="1300899"/>
            <a:ext cx="1380186" cy="338554"/>
          </a:xfrm>
          <a:prstGeom prst="rect">
            <a:avLst/>
          </a:prstGeom>
          <a:noFill/>
        </p:spPr>
        <p:txBody>
          <a:bodyPr wrap="none" rtlCol="0">
            <a:spAutoFit/>
          </a:bodyPr>
          <a:lstStyle/>
          <a:p>
            <a:r>
              <a:rPr lang="en-US" sz="1600" dirty="0"/>
              <a:t>HR RGB Image</a:t>
            </a:r>
          </a:p>
        </p:txBody>
      </p:sp>
      <p:cxnSp>
        <p:nvCxnSpPr>
          <p:cNvPr id="69" name="Straight Arrow Connector 68"/>
          <p:cNvCxnSpPr/>
          <p:nvPr/>
        </p:nvCxnSpPr>
        <p:spPr>
          <a:xfrm flipV="1">
            <a:off x="1690606" y="3726760"/>
            <a:ext cx="1547178" cy="19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1613061" y="2120110"/>
            <a:ext cx="0" cy="153820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2" name="TextBox 71"/>
              <p:cNvSpPr txBox="1"/>
              <p:nvPr/>
            </p:nvSpPr>
            <p:spPr>
              <a:xfrm>
                <a:off x="2349217" y="3714396"/>
                <a:ext cx="21698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𝑊</m:t>
                      </m:r>
                    </m:oMath>
                  </m:oMathPara>
                </a14:m>
                <a:endParaRPr lang="en-US" sz="1400" dirty="0"/>
              </a:p>
            </p:txBody>
          </p:sp>
        </mc:Choice>
        <mc:Fallback xmlns="">
          <p:sp>
            <p:nvSpPr>
              <p:cNvPr id="72" name="TextBox 71"/>
              <p:cNvSpPr txBox="1">
                <a:spLocks noRot="1" noChangeAspect="1" noMove="1" noResize="1" noEditPoints="1" noAdjustHandles="1" noChangeArrowheads="1" noChangeShapeType="1" noTextEdit="1"/>
              </p:cNvSpPr>
              <p:nvPr/>
            </p:nvSpPr>
            <p:spPr>
              <a:xfrm>
                <a:off x="2349217" y="3714396"/>
                <a:ext cx="216982" cy="215444"/>
              </a:xfrm>
              <a:prstGeom prst="rect">
                <a:avLst/>
              </a:prstGeom>
              <a:blipFill rotWithShape="0">
                <a:blip r:embed="rId22"/>
                <a:stretch>
                  <a:fillRect l="-19444" r="-16667"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3" name="TextBox 72"/>
              <p:cNvSpPr txBox="1"/>
              <p:nvPr/>
            </p:nvSpPr>
            <p:spPr>
              <a:xfrm>
                <a:off x="1439416" y="2796151"/>
                <a:ext cx="122799"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𝐻</m:t>
                      </m:r>
                    </m:oMath>
                  </m:oMathPara>
                </a14:m>
                <a:endParaRPr lang="en-US" sz="1400" dirty="0"/>
              </a:p>
            </p:txBody>
          </p:sp>
        </mc:Choice>
        <mc:Fallback xmlns="">
          <p:sp>
            <p:nvSpPr>
              <p:cNvPr id="73" name="TextBox 72"/>
              <p:cNvSpPr txBox="1">
                <a:spLocks noRot="1" noChangeAspect="1" noMove="1" noResize="1" noEditPoints="1" noAdjustHandles="1" noChangeArrowheads="1" noChangeShapeType="1" noTextEdit="1"/>
              </p:cNvSpPr>
              <p:nvPr/>
            </p:nvSpPr>
            <p:spPr>
              <a:xfrm>
                <a:off x="1439416" y="2796151"/>
                <a:ext cx="122799" cy="215444"/>
              </a:xfrm>
              <a:prstGeom prst="rect">
                <a:avLst/>
              </a:prstGeom>
              <a:blipFill rotWithShape="0">
                <a:blip r:embed="rId23"/>
                <a:stretch>
                  <a:fillRect l="-50000" r="-55000" b="-5714"/>
                </a:stretch>
              </a:blipFill>
            </p:spPr>
            <p:txBody>
              <a:bodyPr/>
              <a:lstStyle/>
              <a:p>
                <a:r>
                  <a:rPr lang="en-US">
                    <a:noFill/>
                  </a:rPr>
                  <a:t> </a:t>
                </a:r>
              </a:p>
            </p:txBody>
          </p:sp>
        </mc:Fallback>
      </mc:AlternateContent>
      <p:pic>
        <p:nvPicPr>
          <p:cNvPr id="75" name="Picture 74"/>
          <p:cNvPicPr>
            <a:picLocks noChangeAspect="1" noChangeArrowheads="1"/>
          </p:cNvPicPr>
          <p:nvPr/>
        </p:nvPicPr>
        <p:blipFill rotWithShape="1">
          <a:blip r:embed="rId24" cstate="email">
            <a:extLst>
              <a:ext uri="{28A0092B-C50C-407E-A947-70E740481C1C}">
                <a14:useLocalDpi xmlns:a14="http://schemas.microsoft.com/office/drawing/2010/main"/>
              </a:ext>
            </a:extLst>
          </a:blip>
          <a:srcRect/>
          <a:stretch/>
        </p:blipFill>
        <p:spPr bwMode="auto">
          <a:xfrm>
            <a:off x="1743740" y="2148616"/>
            <a:ext cx="1494044" cy="15096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41524" y="4077811"/>
            <a:ext cx="8889002" cy="2311132"/>
            <a:chOff x="141524" y="4077811"/>
            <a:chExt cx="8889002" cy="2311132"/>
          </a:xfrm>
        </p:grpSpPr>
        <p:sp>
          <p:nvSpPr>
            <p:cNvPr id="37" name="TextBox 36"/>
            <p:cNvSpPr txBox="1"/>
            <p:nvPr/>
          </p:nvSpPr>
          <p:spPr>
            <a:xfrm>
              <a:off x="141524" y="4077811"/>
              <a:ext cx="3370666" cy="461665"/>
            </a:xfrm>
            <a:prstGeom prst="rect">
              <a:avLst/>
            </a:prstGeom>
            <a:noFill/>
          </p:spPr>
          <p:txBody>
            <a:bodyPr wrap="none" rtlCol="0">
              <a:spAutoFit/>
            </a:bodyPr>
            <a:lstStyle/>
            <a:p>
              <a:r>
                <a:rPr lang="en-US" sz="2400" dirty="0" err="1"/>
                <a:t>Superresolution</a:t>
              </a:r>
              <a:r>
                <a:rPr lang="en-US" sz="2400" dirty="0"/>
                <a:t> + Fusion:</a:t>
              </a:r>
            </a:p>
          </p:txBody>
        </p:sp>
        <mc:AlternateContent xmlns:mc="http://schemas.openxmlformats.org/markup-compatibility/2006" xmlns:a14="http://schemas.microsoft.com/office/drawing/2010/main">
          <mc:Choice Requires="a14">
            <p:sp>
              <p:nvSpPr>
                <p:cNvPr id="39" name="Rectangle 38"/>
                <p:cNvSpPr/>
                <p:nvPr/>
              </p:nvSpPr>
              <p:spPr>
                <a:xfrm>
                  <a:off x="258927" y="4620565"/>
                  <a:ext cx="8594787" cy="7330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𝑟𝑔</m:t>
                            </m:r>
                            <m:sSup>
                              <m:sSupPr>
                                <m:ctrlPr>
                                  <a:rPr lang="en-US" sz="2400" b="0" i="1" smtClean="0">
                                    <a:latin typeface="Cambria Math" charset="0"/>
                                  </a:rPr>
                                </m:ctrlPr>
                              </m:sSupPr>
                              <m:e>
                                <m:r>
                                  <a:rPr lang="en-US" sz="2400" b="0" i="1" smtClean="0">
                                    <a:latin typeface="Cambria Math" charset="0"/>
                                  </a:rPr>
                                  <m:t>𝑏</m:t>
                                </m:r>
                              </m:e>
                              <m:sup>
                                <m:r>
                                  <a:rPr lang="en-US" sz="2400" b="0" i="1" smtClean="0">
                                    <a:latin typeface="Cambria Math" charset="0"/>
                                  </a:rPr>
                                  <m:t>∗</m:t>
                                </m:r>
                              </m:sup>
                            </m:sSup>
                          </m:sup>
                        </m:sSup>
                        <m:r>
                          <a:rPr lang="en-US" sz="2400" b="0" i="1" smtClean="0">
                            <a:latin typeface="Cambria Math" charset="0"/>
                          </a:rPr>
                          <m:t>,</m:t>
                        </m:r>
                        <m:func>
                          <m:funcPr>
                            <m:ctrlPr>
                              <a:rPr lang="en-US" sz="2400" i="1" smtClean="0">
                                <a:latin typeface="Cambria Math" charset="0"/>
                              </a:rPr>
                            </m:ctrlPr>
                          </m:funcPr>
                          <m:fName>
                            <m:sSup>
                              <m:sSupPr>
                                <m:ctrlPr>
                                  <a:rPr lang="en-US" sz="2400" b="0" i="1" smtClean="0">
                                    <a:latin typeface="Cambria Math" charset="0"/>
                                  </a:rPr>
                                </m:ctrlPr>
                              </m:sSupPr>
                              <m:e>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m:t>
                                    </m:r>
                                    <m:sSup>
                                      <m:sSupPr>
                                        <m:ctrlPr>
                                          <a:rPr lang="en-US" sz="2400" b="0" i="1" smtClean="0">
                                            <a:latin typeface="Cambria Math" charset="0"/>
                                          </a:rPr>
                                        </m:ctrlPr>
                                      </m:sSupPr>
                                      <m:e>
                                        <m:r>
                                          <a:rPr lang="en-US" sz="2400" b="0" i="1" smtClean="0">
                                            <a:latin typeface="Cambria Math" charset="0"/>
                                          </a:rPr>
                                          <m:t>𝑓</m:t>
                                        </m:r>
                                      </m:e>
                                      <m:sup>
                                        <m:r>
                                          <a:rPr lang="en-US" sz="2400" b="0" i="1" smtClean="0">
                                            <a:latin typeface="Cambria Math" charset="0"/>
                                          </a:rPr>
                                          <m:t>∗</m:t>
                                        </m:r>
                                      </m:sup>
                                    </m:sSup>
                                  </m:sup>
                                </m:sSup>
                                <m:r>
                                  <a:rPr lang="en-US" sz="2400" b="0" i="1" smtClean="0">
                                    <a:latin typeface="Cambria Math" charset="0"/>
                                  </a:rPr>
                                  <m:t>,</m:t>
                                </m:r>
                                <m:r>
                                  <a:rPr lang="en-US" sz="2400" b="0" i="1" smtClean="0">
                                    <a:latin typeface="Cambria Math" charset="0"/>
                                  </a:rPr>
                                  <m:t>𝐴</m:t>
                                </m:r>
                              </m:e>
                              <m:sup>
                                <m:r>
                                  <a:rPr lang="en-US" sz="2400" b="0" i="1" smtClean="0">
                                    <a:latin typeface="Cambria Math" charset="0"/>
                                  </a:rPr>
                                  <m:t>∗</m:t>
                                </m:r>
                              </m:sup>
                            </m:sSup>
                            <m:r>
                              <a:rPr lang="en-US" sz="2400" b="0" i="1" smtClean="0">
                                <a:latin typeface="Cambria Math" charset="0"/>
                              </a:rPr>
                              <m:t>=</m:t>
                            </m:r>
                            <m:limLow>
                              <m:limLowPr>
                                <m:ctrlPr>
                                  <a:rPr lang="en-US" sz="2400" i="1">
                                    <a:latin typeface="Cambria Math" charset="0"/>
                                  </a:rPr>
                                </m:ctrlPr>
                              </m:limLowPr>
                              <m:e>
                                <m:r>
                                  <m:rPr>
                                    <m:sty m:val="p"/>
                                  </m:rPr>
                                  <a:rPr lang="en-US" sz="2400">
                                    <a:latin typeface="Cambria Math" charset="0"/>
                                  </a:rPr>
                                  <m:t>min</m:t>
                                </m:r>
                              </m:e>
                              <m:lim>
                                <m:sSup>
                                  <m:sSupPr>
                                    <m:ctrlPr>
                                      <a:rPr lang="en-US" sz="2400" i="1">
                                        <a:latin typeface="Cambria Math" charset="0"/>
                                      </a:rPr>
                                    </m:ctrlPr>
                                  </m:sSupPr>
                                  <m:e>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𝑟𝑔𝑏</m:t>
                                        </m:r>
                                      </m:sup>
                                    </m:sSup>
                                    <m:r>
                                      <a:rPr lang="en-US" sz="2400" b="0" i="1" smtClean="0">
                                        <a:latin typeface="Cambria Math" charset="0"/>
                                      </a:rPr>
                                      <m:t>,</m:t>
                                    </m:r>
                                    <m:r>
                                      <a:rPr lang="en-US" sz="2400" i="1">
                                        <a:latin typeface="Cambria Math" charset="0"/>
                                      </a:rPr>
                                      <m:t>𝐷</m:t>
                                    </m:r>
                                  </m:e>
                                  <m:sup>
                                    <m:r>
                                      <a:rPr lang="en-US" sz="2400" i="1">
                                        <a:latin typeface="Cambria Math" charset="0"/>
                                      </a:rPr>
                                      <m:t>𝑥𝑟𝑓</m:t>
                                    </m:r>
                                  </m:sup>
                                </m:sSup>
                                <m:r>
                                  <a:rPr lang="en-US" sz="2400" b="0" i="1" smtClean="0">
                                    <a:latin typeface="Cambria Math" charset="0"/>
                                  </a:rPr>
                                  <m:t>,  </m:t>
                                </m:r>
                                <m:r>
                                  <a:rPr lang="en-US" sz="2400" b="0" i="1" smtClean="0">
                                    <a:latin typeface="Cambria Math" charset="0"/>
                                  </a:rPr>
                                  <m:t>𝐴</m:t>
                                </m:r>
                              </m:lim>
                            </m:limLow>
                          </m:fName>
                          <m:e>
                            <m:sSubSup>
                              <m:sSubSupPr>
                                <m:ctrlPr>
                                  <a:rPr lang="en-US" sz="2400" i="1">
                                    <a:latin typeface="Cambria Math" charset="0"/>
                                  </a:rPr>
                                </m:ctrlPr>
                              </m:sSubSupPr>
                              <m:e>
                                <m:d>
                                  <m:dPr>
                                    <m:begChr m:val="‖"/>
                                    <m:endChr m:val="‖"/>
                                    <m:ctrlPr>
                                      <a:rPr lang="en-US" sz="2400" i="1">
                                        <a:latin typeface="Cambria Math" charset="0"/>
                                      </a:rPr>
                                    </m:ctrlPr>
                                  </m:dPr>
                                  <m:e>
                                    <m:r>
                                      <a:rPr lang="en-US" sz="2400" b="0" i="1" smtClean="0">
                                        <a:latin typeface="Cambria Math" charset="0"/>
                                      </a:rPr>
                                      <m:t>𝐼</m:t>
                                    </m:r>
                                    <m:r>
                                      <a:rPr lang="en-US" sz="2400" i="1">
                                        <a:latin typeface="Cambria Math" charset="0"/>
                                      </a:rPr>
                                      <m:t>−</m:t>
                                    </m:r>
                                    <m:sSup>
                                      <m:sSupPr>
                                        <m:ctrlPr>
                                          <a:rPr lang="en-US" sz="2400" i="1">
                                            <a:latin typeface="Cambria Math" charset="0"/>
                                          </a:rPr>
                                        </m:ctrlPr>
                                      </m:sSupPr>
                                      <m:e>
                                        <m:r>
                                          <a:rPr lang="en-US" sz="2400" i="1">
                                            <a:latin typeface="Cambria Math" charset="0"/>
                                          </a:rPr>
                                          <m:t>𝐷</m:t>
                                        </m:r>
                                      </m:e>
                                      <m:sup>
                                        <m:r>
                                          <a:rPr lang="en-US" sz="2400" b="0" i="1" smtClean="0">
                                            <a:latin typeface="Cambria Math" charset="0"/>
                                          </a:rPr>
                                          <m:t>𝑟𝑔𝑏</m:t>
                                        </m:r>
                                      </m:sup>
                                    </m:sSup>
                                    <m:r>
                                      <a:rPr lang="en-US" sz="2400" i="1">
                                        <a:latin typeface="Cambria Math" charset="0"/>
                                      </a:rPr>
                                      <m:t>𝐴</m:t>
                                    </m:r>
                                  </m:e>
                                </m:d>
                              </m:e>
                              <m:sub>
                                <m:r>
                                  <a:rPr lang="en-US" sz="2400" i="1">
                                    <a:latin typeface="Cambria Math" charset="0"/>
                                  </a:rPr>
                                  <m:t>𝐹</m:t>
                                </m:r>
                              </m:sub>
                              <m:sup>
                                <m:r>
                                  <a:rPr lang="en-US" sz="2400" i="1">
                                    <a:latin typeface="Cambria Math" charset="0"/>
                                  </a:rPr>
                                  <m:t>2</m:t>
                                </m:r>
                              </m:sup>
                            </m:sSubSup>
                            <m:r>
                              <a:rPr lang="en-US" sz="2400" b="0" i="1" smtClean="0">
                                <a:latin typeface="Cambria Math" charset="0"/>
                              </a:rPr>
                              <m:t>+</m:t>
                            </m:r>
                            <m:sSubSup>
                              <m:sSubSupPr>
                                <m:ctrlPr>
                                  <a:rPr lang="en-US" sz="2400" i="1">
                                    <a:latin typeface="Cambria Math" charset="0"/>
                                  </a:rPr>
                                </m:ctrlPr>
                              </m:sSubSupPr>
                              <m:e>
                                <m:d>
                                  <m:dPr>
                                    <m:begChr m:val="‖"/>
                                    <m:endChr m:val="‖"/>
                                    <m:ctrlPr>
                                      <a:rPr lang="en-US" sz="2400" i="1">
                                        <a:latin typeface="Cambria Math" charset="0"/>
                                      </a:rPr>
                                    </m:ctrlPr>
                                  </m:dPr>
                                  <m:e>
                                    <m:r>
                                      <a:rPr lang="en-US" sz="2400" i="1">
                                        <a:latin typeface="Cambria Math" charset="0"/>
                                      </a:rPr>
                                      <m:t>𝑋</m:t>
                                    </m:r>
                                    <m:r>
                                      <a:rPr lang="en-US" sz="2400" i="1">
                                        <a:latin typeface="Cambria Math" charset="0"/>
                                      </a:rPr>
                                      <m:t>−</m:t>
                                    </m:r>
                                    <m:sSup>
                                      <m:sSupPr>
                                        <m:ctrlPr>
                                          <a:rPr lang="en-US" sz="2400" i="1">
                                            <a:latin typeface="Cambria Math" charset="0"/>
                                          </a:rPr>
                                        </m:ctrlPr>
                                      </m:sSupPr>
                                      <m:e>
                                        <m:r>
                                          <a:rPr lang="en-US" sz="2400" i="1">
                                            <a:latin typeface="Cambria Math" charset="0"/>
                                          </a:rPr>
                                          <m:t>𝐷</m:t>
                                        </m:r>
                                      </m:e>
                                      <m:sup>
                                        <m:r>
                                          <a:rPr lang="en-US" sz="2400" i="1">
                                            <a:latin typeface="Cambria Math" charset="0"/>
                                          </a:rPr>
                                          <m:t>𝑥𝑟𝑓</m:t>
                                        </m:r>
                                      </m:sup>
                                    </m:sSup>
                                    <m:r>
                                      <a:rPr lang="en-US" sz="2400" i="1">
                                        <a:latin typeface="Cambria Math" charset="0"/>
                                      </a:rPr>
                                      <m:t>𝐴</m:t>
                                    </m:r>
                                    <m:r>
                                      <a:rPr lang="en-US" sz="2400" b="0" i="1" smtClean="0">
                                        <a:latin typeface="Cambria Math" charset="0"/>
                                      </a:rPr>
                                      <m:t>𝑆</m:t>
                                    </m:r>
                                  </m:e>
                                </m:d>
                              </m:e>
                              <m:sub>
                                <m:r>
                                  <a:rPr lang="en-US" sz="2400" i="1">
                                    <a:latin typeface="Cambria Math" charset="0"/>
                                  </a:rPr>
                                  <m:t>𝐹</m:t>
                                </m:r>
                              </m:sub>
                              <m:sup>
                                <m:r>
                                  <a:rPr lang="en-US" sz="2400" i="1">
                                    <a:latin typeface="Cambria Math" charset="0"/>
                                  </a:rPr>
                                  <m:t>2</m:t>
                                </m:r>
                              </m:sup>
                            </m:sSubSup>
                          </m:e>
                        </m:func>
                      </m:oMath>
                    </m:oMathPara>
                  </a14:m>
                  <a:endParaRPr lang="en-US" sz="2800" dirty="0"/>
                </a:p>
              </p:txBody>
            </p:sp>
          </mc:Choice>
          <mc:Fallback xmlns="">
            <p:sp>
              <p:nvSpPr>
                <p:cNvPr id="39" name="Rectangle 38"/>
                <p:cNvSpPr>
                  <a:spLocks noRot="1" noChangeAspect="1" noMove="1" noResize="1" noEditPoints="1" noAdjustHandles="1" noChangeArrowheads="1" noChangeShapeType="1" noTextEdit="1"/>
                </p:cNvSpPr>
                <p:nvPr/>
              </p:nvSpPr>
              <p:spPr>
                <a:xfrm>
                  <a:off x="258927" y="4620565"/>
                  <a:ext cx="8594787" cy="733021"/>
                </a:xfrm>
                <a:prstGeom prst="rect">
                  <a:avLst/>
                </a:prstGeom>
                <a:blipFill rotWithShape="0">
                  <a:blip r:embed="rId2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1847055" y="5602970"/>
                  <a:ext cx="2718180" cy="4875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charset="0"/>
                              </a:rPr>
                            </m:ctrlPr>
                          </m:sSubPr>
                          <m:e>
                            <m:r>
                              <a:rPr lang="en-US" sz="2400" i="1" smtClean="0">
                                <a:latin typeface="Cambria Math" charset="0"/>
                              </a:rPr>
                              <m:t>𝑌</m:t>
                            </m:r>
                          </m:e>
                          <m:sub>
                            <m:r>
                              <a:rPr lang="en-US" sz="2400" b="0" i="1" smtClean="0">
                                <a:latin typeface="Cambria Math" charset="0"/>
                              </a:rPr>
                              <m:t>𝑑𝑒𝑛𝑜𝑖𝑠𝑒</m:t>
                            </m:r>
                          </m:sub>
                        </m:sSub>
                        <m:r>
                          <a:rPr lang="en-US" sz="2400" b="0" i="1" smtClean="0">
                            <a:latin typeface="Cambria Math" charset="0"/>
                          </a:rPr>
                          <m:t>=</m:t>
                        </m:r>
                        <m:sSup>
                          <m:sSupPr>
                            <m:ctrlPr>
                              <a:rPr lang="en-US" sz="2400" b="0" i="1" smtClean="0">
                                <a:latin typeface="Cambria Math" charset="0"/>
                              </a:rPr>
                            </m:ctrlPr>
                          </m:sSupPr>
                          <m:e>
                            <m:r>
                              <a:rPr lang="en-US" sz="2400" b="0" i="1" smtClean="0">
                                <a:latin typeface="Cambria Math" charset="0"/>
                              </a:rPr>
                              <m:t>𝐷</m:t>
                            </m:r>
                          </m:e>
                          <m:sup>
                            <m:r>
                              <a:rPr lang="en-US" sz="2400" b="0" i="1" smtClean="0">
                                <a:latin typeface="Cambria Math" charset="0"/>
                              </a:rPr>
                              <m:t>𝑥𝑟</m:t>
                            </m:r>
                            <m:sSup>
                              <m:sSupPr>
                                <m:ctrlPr>
                                  <a:rPr lang="en-US" sz="2400" b="0" i="1" smtClean="0">
                                    <a:latin typeface="Cambria Math" charset="0"/>
                                  </a:rPr>
                                </m:ctrlPr>
                              </m:sSupPr>
                              <m:e>
                                <m:r>
                                  <a:rPr lang="en-US" sz="2400" b="0" i="1" smtClean="0">
                                    <a:latin typeface="Cambria Math" charset="0"/>
                                  </a:rPr>
                                  <m:t>𝑓</m:t>
                                </m:r>
                              </m:e>
                              <m:sup>
                                <m:r>
                                  <a:rPr lang="en-US" sz="2400" b="0" i="1" smtClean="0">
                                    <a:latin typeface="Cambria Math" charset="0"/>
                                  </a:rPr>
                                  <m:t>∗</m:t>
                                </m:r>
                              </m:sup>
                            </m:sSup>
                          </m:sup>
                        </m:sSup>
                        <m:sSup>
                          <m:sSupPr>
                            <m:ctrlPr>
                              <a:rPr lang="en-US" sz="2400" b="0" i="1" smtClean="0">
                                <a:latin typeface="Cambria Math" charset="0"/>
                              </a:rPr>
                            </m:ctrlPr>
                          </m:sSupPr>
                          <m:e>
                            <m:r>
                              <a:rPr lang="en-US" sz="2400" b="0" i="1" smtClean="0">
                                <a:latin typeface="Cambria Math" charset="0"/>
                              </a:rPr>
                              <m:t>𝐴</m:t>
                            </m:r>
                          </m:e>
                          <m:sup>
                            <m:r>
                              <a:rPr lang="en-US" sz="2400" b="0" i="1" smtClean="0">
                                <a:latin typeface="Cambria Math" charset="0"/>
                              </a:rPr>
                              <m:t>∗</m:t>
                            </m:r>
                          </m:sup>
                        </m:sSup>
                      </m:oMath>
                    </m:oMathPara>
                  </a14:m>
                  <a:endParaRPr lang="en-US" sz="2400" dirty="0"/>
                </a:p>
              </p:txBody>
            </p:sp>
          </mc:Choice>
          <mc:Fallback xmlns="">
            <p:sp>
              <p:nvSpPr>
                <p:cNvPr id="40" name="Rectangle 39"/>
                <p:cNvSpPr>
                  <a:spLocks noRot="1" noChangeAspect="1" noMove="1" noResize="1" noEditPoints="1" noAdjustHandles="1" noChangeArrowheads="1" noChangeShapeType="1" noTextEdit="1"/>
                </p:cNvSpPr>
                <p:nvPr/>
              </p:nvSpPr>
              <p:spPr>
                <a:xfrm>
                  <a:off x="1847055" y="5602970"/>
                  <a:ext cx="2718180" cy="487506"/>
                </a:xfrm>
                <a:prstGeom prst="rect">
                  <a:avLst/>
                </a:prstGeom>
                <a:blipFill rotWithShape="0">
                  <a:blip r:embed="rId26"/>
                  <a:stretch>
                    <a:fillRect/>
                  </a:stretch>
                </a:blipFill>
              </p:spPr>
              <p:txBody>
                <a:bodyPr/>
                <a:lstStyle/>
                <a:p>
                  <a:r>
                    <a:rPr lang="en-US">
                      <a:noFill/>
                    </a:rPr>
                    <a:t> </a:t>
                  </a:r>
                </a:p>
              </p:txBody>
            </p:sp>
          </mc:Fallback>
        </mc:AlternateContent>
        <p:sp>
          <p:nvSpPr>
            <p:cNvPr id="42" name="Rectangle 41"/>
            <p:cNvSpPr/>
            <p:nvPr/>
          </p:nvSpPr>
          <p:spPr>
            <a:xfrm>
              <a:off x="230954" y="4539477"/>
              <a:ext cx="8622760" cy="184946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6" name="Group 85"/>
            <p:cNvGrpSpPr/>
            <p:nvPr/>
          </p:nvGrpSpPr>
          <p:grpSpPr>
            <a:xfrm>
              <a:off x="5235501" y="5188157"/>
              <a:ext cx="2596562" cy="1130379"/>
              <a:chOff x="6153830" y="5188157"/>
              <a:chExt cx="2596562" cy="1130379"/>
            </a:xfrm>
          </p:grpSpPr>
          <p:cxnSp>
            <p:nvCxnSpPr>
              <p:cNvPr id="41" name="Straight Arrow Connector 40"/>
              <p:cNvCxnSpPr/>
              <p:nvPr/>
            </p:nvCxnSpPr>
            <p:spPr>
              <a:xfrm flipH="1" flipV="1">
                <a:off x="6491035" y="5188157"/>
                <a:ext cx="114281" cy="423067"/>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6153830" y="5672205"/>
                <a:ext cx="2272370" cy="646331"/>
              </a:xfrm>
              <a:prstGeom prst="rect">
                <a:avLst/>
              </a:prstGeom>
            </p:spPr>
            <p:txBody>
              <a:bodyPr wrap="square">
                <a:spAutoFit/>
              </a:bodyPr>
              <a:lstStyle/>
              <a:p>
                <a:pPr algn="ctr"/>
                <a:r>
                  <a:rPr lang="en-US">
                    <a:solidFill>
                      <a:srgbClr val="FF0000"/>
                    </a:solidFill>
                  </a:rPr>
                  <a:t>Coupled Sparse </a:t>
                </a:r>
                <a:r>
                  <a:rPr lang="en-US" dirty="0">
                    <a:solidFill>
                      <a:srgbClr val="FF0000"/>
                    </a:solidFill>
                  </a:rPr>
                  <a:t>Coefficients</a:t>
                </a:r>
              </a:p>
            </p:txBody>
          </p:sp>
          <p:cxnSp>
            <p:nvCxnSpPr>
              <p:cNvPr id="76" name="Straight Arrow Connector 75"/>
              <p:cNvCxnSpPr/>
              <p:nvPr/>
            </p:nvCxnSpPr>
            <p:spPr>
              <a:xfrm flipV="1">
                <a:off x="7832063" y="5188157"/>
                <a:ext cx="918329" cy="484048"/>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6758156" y="5157692"/>
              <a:ext cx="2272370" cy="1160844"/>
              <a:chOff x="3688359" y="5157692"/>
              <a:chExt cx="2272370" cy="1160844"/>
            </a:xfrm>
          </p:grpSpPr>
          <p:sp>
            <p:nvSpPr>
              <p:cNvPr id="77" name="Rectangle 76"/>
              <p:cNvSpPr/>
              <p:nvPr/>
            </p:nvSpPr>
            <p:spPr>
              <a:xfrm>
                <a:off x="3688359" y="5672205"/>
                <a:ext cx="2272370" cy="646331"/>
              </a:xfrm>
              <a:prstGeom prst="rect">
                <a:avLst/>
              </a:prstGeom>
            </p:spPr>
            <p:txBody>
              <a:bodyPr wrap="square">
                <a:spAutoFit/>
              </a:bodyPr>
              <a:lstStyle/>
              <a:p>
                <a:pPr algn="ctr"/>
                <a:r>
                  <a:rPr lang="en-US" dirty="0" err="1">
                    <a:solidFill>
                      <a:srgbClr val="00B050"/>
                    </a:solidFill>
                  </a:rPr>
                  <a:t>Downsamping</a:t>
                </a:r>
                <a:endParaRPr lang="en-US" dirty="0">
                  <a:solidFill>
                    <a:srgbClr val="00B050"/>
                  </a:solidFill>
                </a:endParaRPr>
              </a:p>
              <a:p>
                <a:pPr algn="ctr"/>
                <a:r>
                  <a:rPr lang="en-US" dirty="0">
                    <a:solidFill>
                      <a:srgbClr val="00B050"/>
                    </a:solidFill>
                  </a:rPr>
                  <a:t>Matrix</a:t>
                </a:r>
              </a:p>
            </p:txBody>
          </p:sp>
          <p:cxnSp>
            <p:nvCxnSpPr>
              <p:cNvPr id="78" name="Straight Arrow Connector 77"/>
              <p:cNvCxnSpPr/>
              <p:nvPr/>
            </p:nvCxnSpPr>
            <p:spPr>
              <a:xfrm flipH="1" flipV="1">
                <a:off x="5013438" y="5157692"/>
                <a:ext cx="0" cy="514513"/>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2" name="Straight Arrow Connector 91"/>
            <p:cNvCxnSpPr/>
            <p:nvPr/>
          </p:nvCxnSpPr>
          <p:spPr>
            <a:xfrm>
              <a:off x="4732488" y="5846723"/>
              <a:ext cx="664625" cy="11634"/>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652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656359" y="4708301"/>
            <a:ext cx="3888433" cy="307777"/>
          </a:xfrm>
          <a:prstGeom prst="rect">
            <a:avLst/>
          </a:prstGeom>
          <a:noFill/>
        </p:spPr>
        <p:txBody>
          <a:bodyPr wrap="square" rtlCol="0">
            <a:spAutoFit/>
          </a:bodyPr>
          <a:lstStyle/>
          <a:p>
            <a:pPr algn="ctr"/>
            <a:r>
              <a:rPr lang="fr-FR" sz="1400" i="1" dirty="0"/>
              <a:t>95x95 Pixels</a:t>
            </a:r>
            <a:endParaRPr lang="en-US" sz="1400" i="1" dirty="0"/>
          </a:p>
        </p:txBody>
      </p:sp>
      <p:sp>
        <p:nvSpPr>
          <p:cNvPr id="13" name="TextBox 12"/>
          <p:cNvSpPr txBox="1"/>
          <p:nvPr/>
        </p:nvSpPr>
        <p:spPr>
          <a:xfrm>
            <a:off x="5983754" y="4708301"/>
            <a:ext cx="3021450" cy="523220"/>
          </a:xfrm>
          <a:prstGeom prst="rect">
            <a:avLst/>
          </a:prstGeom>
          <a:noFill/>
        </p:spPr>
        <p:txBody>
          <a:bodyPr wrap="square" rtlCol="0">
            <a:spAutoFit/>
          </a:bodyPr>
          <a:lstStyle/>
          <a:p>
            <a:pPr algn="ctr"/>
            <a:r>
              <a:rPr lang="fr-FR" sz="1400" i="1" dirty="0"/>
              <a:t>475x475 Pixels</a:t>
            </a:r>
            <a:endParaRPr lang="en-US" sz="1400" i="1" dirty="0"/>
          </a:p>
          <a:p>
            <a:pPr algn="ctr"/>
            <a:endParaRPr lang="fr-FR" sz="1400" dirty="0"/>
          </a:p>
        </p:txBody>
      </p:sp>
      <p:pic>
        <p:nvPicPr>
          <p:cNvPr id="1027"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05036" y="2028897"/>
            <a:ext cx="2551635" cy="248982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395536" y="4708301"/>
            <a:ext cx="2736304" cy="1169551"/>
          </a:xfrm>
          <a:prstGeom prst="rect">
            <a:avLst/>
          </a:prstGeom>
          <a:noFill/>
        </p:spPr>
        <p:txBody>
          <a:bodyPr wrap="square" rtlCol="0">
            <a:spAutoFit/>
          </a:bodyPr>
          <a:lstStyle/>
          <a:p>
            <a:pPr algn="ctr"/>
            <a:r>
              <a:rPr lang="fr-FR" sz="1400" dirty="0"/>
              <a:t>Area </a:t>
            </a:r>
            <a:r>
              <a:rPr lang="fr-FR" sz="1400" dirty="0" err="1"/>
              <a:t>scanned</a:t>
            </a:r>
            <a:r>
              <a:rPr lang="fr-FR" sz="1400" dirty="0"/>
              <a:t> </a:t>
            </a:r>
            <a:r>
              <a:rPr lang="fr-FR" sz="1400" dirty="0" err="1"/>
              <a:t>using</a:t>
            </a:r>
            <a:r>
              <a:rPr lang="fr-FR" sz="1400" dirty="0"/>
              <a:t> MA-XRF</a:t>
            </a:r>
          </a:p>
          <a:p>
            <a:pPr algn="ctr"/>
            <a:endParaRPr lang="fr-FR" sz="1400" dirty="0"/>
          </a:p>
          <a:p>
            <a:pPr algn="ctr"/>
            <a:endParaRPr lang="fr-FR" sz="1400" dirty="0"/>
          </a:p>
          <a:p>
            <a:pPr algn="ctr"/>
            <a:r>
              <a:rPr lang="fr-FR" sz="1400" i="1" dirty="0"/>
              <a:t>38x38cm²</a:t>
            </a:r>
          </a:p>
          <a:p>
            <a:pPr algn="ctr"/>
            <a:r>
              <a:rPr lang="fr-FR" sz="1400" i="1" dirty="0" err="1"/>
              <a:t>Step</a:t>
            </a:r>
            <a:r>
              <a:rPr lang="fr-FR" sz="1400" i="1" dirty="0"/>
              <a:t> size: 0.400 cm</a:t>
            </a:r>
            <a:endParaRPr lang="en-US" sz="1400" i="1" dirty="0"/>
          </a:p>
        </p:txBody>
      </p:sp>
      <p:cxnSp>
        <p:nvCxnSpPr>
          <p:cNvPr id="19" name="Straight Connector 18"/>
          <p:cNvCxnSpPr/>
          <p:nvPr/>
        </p:nvCxnSpPr>
        <p:spPr>
          <a:xfrm flipV="1">
            <a:off x="535767" y="2028897"/>
            <a:ext cx="0" cy="233620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95536" y="2028897"/>
            <a:ext cx="0" cy="2461247"/>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05036" y="1903857"/>
            <a:ext cx="2551635"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475656" y="1626858"/>
            <a:ext cx="576064" cy="276999"/>
          </a:xfrm>
          <a:prstGeom prst="rect">
            <a:avLst/>
          </a:prstGeom>
          <a:noFill/>
        </p:spPr>
        <p:txBody>
          <a:bodyPr wrap="square" rtlCol="0">
            <a:spAutoFit/>
          </a:bodyPr>
          <a:lstStyle/>
          <a:p>
            <a:r>
              <a:rPr lang="fr-FR" sz="1200" dirty="0"/>
              <a:t>38cm</a:t>
            </a:r>
            <a:endParaRPr lang="en-US" sz="1200" dirty="0"/>
          </a:p>
        </p:txBody>
      </p:sp>
      <p:sp>
        <p:nvSpPr>
          <p:cNvPr id="31" name="TextBox 30"/>
          <p:cNvSpPr txBox="1"/>
          <p:nvPr/>
        </p:nvSpPr>
        <p:spPr>
          <a:xfrm>
            <a:off x="-55562" y="2996952"/>
            <a:ext cx="1800200" cy="276999"/>
          </a:xfrm>
          <a:prstGeom prst="rect">
            <a:avLst/>
          </a:prstGeom>
          <a:noFill/>
        </p:spPr>
        <p:txBody>
          <a:bodyPr wrap="square" rtlCol="0">
            <a:spAutoFit/>
          </a:bodyPr>
          <a:lstStyle/>
          <a:p>
            <a:r>
              <a:rPr lang="fr-FR" sz="1200" dirty="0"/>
              <a:t>38cm</a:t>
            </a:r>
            <a:endParaRPr lang="en-US" sz="1200" dirty="0"/>
          </a:p>
        </p:txBody>
      </p:sp>
      <p:sp>
        <p:nvSpPr>
          <p:cNvPr id="14"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Fusion Results</a:t>
            </a:r>
          </a:p>
        </p:txBody>
      </p:sp>
      <p:grpSp>
        <p:nvGrpSpPr>
          <p:cNvPr id="15" name="Group 14"/>
          <p:cNvGrpSpPr/>
          <p:nvPr/>
        </p:nvGrpSpPr>
        <p:grpSpPr>
          <a:xfrm>
            <a:off x="6544792" y="1607221"/>
            <a:ext cx="1962330" cy="386439"/>
            <a:chOff x="5371975" y="1800231"/>
            <a:chExt cx="1962330" cy="386439"/>
          </a:xfrm>
        </p:grpSpPr>
        <p:sp>
          <p:nvSpPr>
            <p:cNvPr id="16" name="TextBox 15"/>
            <p:cNvSpPr txBox="1"/>
            <p:nvPr/>
          </p:nvSpPr>
          <p:spPr>
            <a:xfrm>
              <a:off x="5371975" y="1817338"/>
              <a:ext cx="1678665" cy="369332"/>
            </a:xfrm>
            <a:prstGeom prst="rect">
              <a:avLst/>
            </a:prstGeom>
            <a:noFill/>
          </p:spPr>
          <p:txBody>
            <a:bodyPr wrap="none" rtlCol="0">
              <a:spAutoFit/>
            </a:bodyPr>
            <a:lstStyle/>
            <a:p>
              <a:r>
                <a:rPr lang="en-US"/>
                <a:t>Fused XRF </a:t>
              </a:r>
              <a:r>
                <a:rPr lang="en-US" dirty="0"/>
                <a:t>Cube</a:t>
              </a:r>
            </a:p>
          </p:txBody>
        </p:sp>
        <mc:AlternateContent xmlns:mc="http://schemas.openxmlformats.org/markup-compatibility/2006" xmlns:a14="http://schemas.microsoft.com/office/drawing/2010/main">
          <mc:Choice Requires="a14">
            <p:sp>
              <p:nvSpPr>
                <p:cNvPr id="17" name="TextBox 16"/>
                <p:cNvSpPr txBox="1"/>
                <p:nvPr/>
              </p:nvSpPr>
              <p:spPr>
                <a:xfrm>
                  <a:off x="7071925" y="1800231"/>
                  <a:ext cx="262380"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𝑌</m:t>
                        </m:r>
                      </m:oMath>
                    </m:oMathPara>
                  </a14:m>
                  <a:endParaRPr lang="en-US" sz="2400" dirty="0"/>
                </a:p>
              </p:txBody>
            </p:sp>
          </mc:Choice>
          <mc:Fallback xmlns="">
            <p:sp>
              <p:nvSpPr>
                <p:cNvPr id="17" name="TextBox 16"/>
                <p:cNvSpPr txBox="1">
                  <a:spLocks noRot="1" noChangeAspect="1" noMove="1" noResize="1" noEditPoints="1" noAdjustHandles="1" noChangeArrowheads="1" noChangeShapeType="1" noTextEdit="1"/>
                </p:cNvSpPr>
                <p:nvPr/>
              </p:nvSpPr>
              <p:spPr>
                <a:xfrm>
                  <a:off x="7071925" y="1800231"/>
                  <a:ext cx="262380" cy="369332"/>
                </a:xfrm>
                <a:prstGeom prst="rect">
                  <a:avLst/>
                </a:prstGeom>
                <a:blipFill rotWithShape="0">
                  <a:blip r:embed="rId5"/>
                  <a:stretch>
                    <a:fillRect l="-25000" r="-20455" b="-6667"/>
                  </a:stretch>
                </a:blipFill>
              </p:spPr>
              <p:txBody>
                <a:bodyPr/>
                <a:lstStyle/>
                <a:p>
                  <a:r>
                    <a:rPr lang="en-US">
                      <a:noFill/>
                    </a:rPr>
                    <a:t> </a:t>
                  </a:r>
                </a:p>
              </p:txBody>
            </p:sp>
          </mc:Fallback>
        </mc:AlternateContent>
      </p:grpSp>
      <p:grpSp>
        <p:nvGrpSpPr>
          <p:cNvPr id="18" name="Group 17"/>
          <p:cNvGrpSpPr/>
          <p:nvPr/>
        </p:nvGrpSpPr>
        <p:grpSpPr>
          <a:xfrm>
            <a:off x="3498091" y="1607221"/>
            <a:ext cx="2204967" cy="384192"/>
            <a:chOff x="1303835" y="3737948"/>
            <a:chExt cx="2204967" cy="384192"/>
          </a:xfrm>
        </p:grpSpPr>
        <mc:AlternateContent xmlns:mc="http://schemas.openxmlformats.org/markup-compatibility/2006" xmlns:a14="http://schemas.microsoft.com/office/drawing/2010/main">
          <mc:Choice Requires="a14">
            <p:sp>
              <p:nvSpPr>
                <p:cNvPr id="21" name="TextBox 20"/>
                <p:cNvSpPr txBox="1"/>
                <p:nvPr/>
              </p:nvSpPr>
              <p:spPr>
                <a:xfrm>
                  <a:off x="3233598" y="3737948"/>
                  <a:ext cx="275204"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charset="0"/>
                          </a:rPr>
                          <m:t>𝑋</m:t>
                        </m:r>
                      </m:oMath>
                    </m:oMathPara>
                  </a14:m>
                  <a:endParaRPr lang="en-US" sz="2400" dirty="0"/>
                </a:p>
              </p:txBody>
            </p:sp>
          </mc:Choice>
          <mc:Fallback xmlns="">
            <p:sp>
              <p:nvSpPr>
                <p:cNvPr id="21" name="TextBox 20"/>
                <p:cNvSpPr txBox="1">
                  <a:spLocks noRot="1" noChangeAspect="1" noMove="1" noResize="1" noEditPoints="1" noAdjustHandles="1" noChangeArrowheads="1" noChangeShapeType="1" noTextEdit="1"/>
                </p:cNvSpPr>
                <p:nvPr/>
              </p:nvSpPr>
              <p:spPr>
                <a:xfrm>
                  <a:off x="3233598" y="3737948"/>
                  <a:ext cx="275204" cy="369332"/>
                </a:xfrm>
                <a:prstGeom prst="rect">
                  <a:avLst/>
                </a:prstGeom>
                <a:blipFill rotWithShape="0">
                  <a:blip r:embed="rId6"/>
                  <a:stretch>
                    <a:fillRect l="-23913" r="-19565" b="-6667"/>
                  </a:stretch>
                </a:blipFill>
              </p:spPr>
              <p:txBody>
                <a:bodyPr/>
                <a:lstStyle/>
                <a:p>
                  <a:r>
                    <a:rPr lang="en-US">
                      <a:noFill/>
                    </a:rPr>
                    <a:t> </a:t>
                  </a:r>
                </a:p>
              </p:txBody>
            </p:sp>
          </mc:Fallback>
        </mc:AlternateContent>
        <p:sp>
          <p:nvSpPr>
            <p:cNvPr id="22" name="TextBox 21"/>
            <p:cNvSpPr txBox="1"/>
            <p:nvPr/>
          </p:nvSpPr>
          <p:spPr>
            <a:xfrm>
              <a:off x="1303835" y="3752808"/>
              <a:ext cx="1992148" cy="369332"/>
            </a:xfrm>
            <a:prstGeom prst="rect">
              <a:avLst/>
            </a:prstGeom>
            <a:noFill/>
          </p:spPr>
          <p:txBody>
            <a:bodyPr wrap="none" rtlCol="0">
              <a:spAutoFit/>
            </a:bodyPr>
            <a:lstStyle/>
            <a:p>
              <a:r>
                <a:rPr lang="en-US" dirty="0"/>
                <a:t>Captured XRF Cube</a:t>
              </a:r>
            </a:p>
          </p:txBody>
        </p:sp>
      </p:grpSp>
      <p:sp>
        <p:nvSpPr>
          <p:cNvPr id="23" name="TextBox 22"/>
          <p:cNvSpPr txBox="1"/>
          <p:nvPr/>
        </p:nvSpPr>
        <p:spPr>
          <a:xfrm>
            <a:off x="4755233" y="5153299"/>
            <a:ext cx="2622884" cy="369332"/>
          </a:xfrm>
          <a:prstGeom prst="rect">
            <a:avLst/>
          </a:prstGeom>
          <a:noFill/>
          <a:ln>
            <a:solidFill>
              <a:srgbClr val="FFC000"/>
            </a:solidFill>
          </a:ln>
        </p:spPr>
        <p:txBody>
          <a:bodyPr wrap="square" rtlCol="0">
            <a:spAutoFit/>
          </a:bodyPr>
          <a:lstStyle/>
          <a:p>
            <a:pPr algn="r"/>
            <a:r>
              <a:rPr lang="fr-FR" dirty="0" err="1">
                <a:solidFill>
                  <a:srgbClr val="FFC000"/>
                </a:solidFill>
              </a:rPr>
              <a:t>CrK</a:t>
            </a:r>
            <a:r>
              <a:rPr lang="fr-FR" dirty="0">
                <a:solidFill>
                  <a:srgbClr val="FFC000"/>
                </a:solidFill>
              </a:rPr>
              <a:t> Peak, Bands 611-657 </a:t>
            </a:r>
            <a:endParaRPr lang="en-US" dirty="0">
              <a:solidFill>
                <a:srgbClr val="FFC000"/>
              </a:solidFill>
            </a:endParaRPr>
          </a:p>
        </p:txBody>
      </p:sp>
      <p:pic>
        <p:nvPicPr>
          <p:cNvPr id="24" name="Picture 23"/>
          <p:cNvPicPr>
            <a:picLocks noChangeAspect="1"/>
          </p:cNvPicPr>
          <p:nvPr/>
        </p:nvPicPr>
        <p:blipFill rotWithShape="1">
          <a:blip r:embed="rId7" cstate="email">
            <a:extLst>
              <a:ext uri="{28A0092B-C50C-407E-A947-70E740481C1C}">
                <a14:useLocalDpi xmlns:a14="http://schemas.microsoft.com/office/drawing/2010/main"/>
              </a:ext>
            </a:extLst>
          </a:blip>
          <a:srcRect l="1708" t="1532" r="53828" b="77823"/>
          <a:stretch/>
        </p:blipFill>
        <p:spPr>
          <a:xfrm>
            <a:off x="3345033" y="2028897"/>
            <a:ext cx="2560320" cy="2467778"/>
          </a:xfrm>
          <a:prstGeom prst="rect">
            <a:avLst/>
          </a:prstGeom>
          <a:ln w="19050">
            <a:solidFill>
              <a:schemeClr val="tx1"/>
            </a:solidFill>
          </a:ln>
        </p:spPr>
      </p:pic>
      <p:pic>
        <p:nvPicPr>
          <p:cNvPr id="29" name="Picture 28"/>
          <p:cNvPicPr>
            <a:picLocks noChangeAspect="1"/>
          </p:cNvPicPr>
          <p:nvPr/>
        </p:nvPicPr>
        <p:blipFill rotWithShape="1">
          <a:blip r:embed="rId7" cstate="email">
            <a:extLst>
              <a:ext uri="{28A0092B-C50C-407E-A947-70E740481C1C}">
                <a14:useLocalDpi xmlns:a14="http://schemas.microsoft.com/office/drawing/2010/main"/>
              </a:ext>
            </a:extLst>
          </a:blip>
          <a:srcRect l="52273" t="76016" r="3263" b="3339"/>
          <a:stretch/>
        </p:blipFill>
        <p:spPr>
          <a:xfrm>
            <a:off x="6214319" y="2028897"/>
            <a:ext cx="2560320" cy="2467778"/>
          </a:xfrm>
          <a:prstGeom prst="rect">
            <a:avLst/>
          </a:prstGeom>
          <a:ln w="19050">
            <a:solidFill>
              <a:schemeClr val="tx1"/>
            </a:solidFill>
          </a:ln>
        </p:spPr>
      </p:pic>
    </p:spTree>
    <p:extLst>
      <p:ext uri="{BB962C8B-B14F-4D97-AF65-F5344CB8AC3E}">
        <p14:creationId xmlns:p14="http://schemas.microsoft.com/office/powerpoint/2010/main" val="19324206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2538" y="553453"/>
            <a:ext cx="7949379" cy="5414211"/>
            <a:chOff x="-2528888" y="-4823793"/>
            <a:chExt cx="11745257" cy="7999529"/>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524023" y="-4804742"/>
              <a:ext cx="3657600" cy="3657600"/>
            </a:xfrm>
            <a:prstGeom prst="rect">
              <a:avLst/>
            </a:prstGeom>
            <a:ln>
              <a:solidFill>
                <a:schemeClr val="tx1"/>
              </a:solidFill>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373" y="-4804742"/>
              <a:ext cx="3657600" cy="3657600"/>
            </a:xfrm>
            <a:prstGeom prst="rect">
              <a:avLst/>
            </a:prstGeom>
            <a:ln>
              <a:solidFill>
                <a:schemeClr val="tx1"/>
              </a:solidFill>
            </a:ln>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58769" y="-4823793"/>
              <a:ext cx="3657600" cy="3657600"/>
            </a:xfrm>
            <a:prstGeom prst="rect">
              <a:avLst/>
            </a:prstGeom>
            <a:ln>
              <a:solidFill>
                <a:schemeClr val="tx1"/>
              </a:solidFill>
            </a:ln>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528888" y="-486729"/>
              <a:ext cx="3662465" cy="3662465"/>
            </a:xfrm>
            <a:prstGeom prst="rect">
              <a:avLst/>
            </a:prstGeom>
            <a:ln>
              <a:solidFill>
                <a:schemeClr val="tx1"/>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17373" y="-486728"/>
              <a:ext cx="3657600" cy="3657600"/>
            </a:xfrm>
            <a:prstGeom prst="rect">
              <a:avLst/>
            </a:prstGeom>
            <a:ln>
              <a:solidFill>
                <a:schemeClr val="tx1"/>
              </a:solidFill>
            </a:ln>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58769" y="-486728"/>
              <a:ext cx="3657600" cy="3657600"/>
            </a:xfrm>
            <a:prstGeom prst="rect">
              <a:avLst/>
            </a:prstGeom>
            <a:ln>
              <a:solidFill>
                <a:schemeClr val="tx1"/>
              </a:solidFill>
            </a:ln>
          </p:spPr>
        </p:pic>
      </p:grpSp>
      <p:sp>
        <p:nvSpPr>
          <p:cNvPr id="20" name="TextBox 19"/>
          <p:cNvSpPr txBox="1"/>
          <p:nvPr/>
        </p:nvSpPr>
        <p:spPr>
          <a:xfrm>
            <a:off x="3191353" y="158192"/>
            <a:ext cx="3004540" cy="369332"/>
          </a:xfrm>
          <a:prstGeom prst="rect">
            <a:avLst/>
          </a:prstGeom>
          <a:noFill/>
        </p:spPr>
        <p:txBody>
          <a:bodyPr wrap="none" rtlCol="0">
            <a:spAutoFit/>
          </a:bodyPr>
          <a:lstStyle/>
          <a:p>
            <a:r>
              <a:rPr lang="en-US" dirty="0" err="1"/>
              <a:t>Superresolution</a:t>
            </a:r>
            <a:r>
              <a:rPr lang="en-US" dirty="0"/>
              <a:t> (475x475 pix)</a:t>
            </a:r>
          </a:p>
        </p:txBody>
      </p:sp>
      <p:sp>
        <p:nvSpPr>
          <p:cNvPr id="21" name="TextBox 20"/>
          <p:cNvSpPr txBox="1"/>
          <p:nvPr/>
        </p:nvSpPr>
        <p:spPr>
          <a:xfrm>
            <a:off x="6195893" y="158192"/>
            <a:ext cx="2514984" cy="369332"/>
          </a:xfrm>
          <a:prstGeom prst="rect">
            <a:avLst/>
          </a:prstGeom>
          <a:noFill/>
        </p:spPr>
        <p:txBody>
          <a:bodyPr wrap="none" rtlCol="0">
            <a:spAutoFit/>
          </a:bodyPr>
          <a:lstStyle/>
          <a:p>
            <a:r>
              <a:rPr lang="en-US"/>
              <a:t>RGB Fusion (475x475pix)</a:t>
            </a:r>
            <a:endParaRPr lang="en-US" dirty="0"/>
          </a:p>
        </p:txBody>
      </p:sp>
      <p:sp>
        <p:nvSpPr>
          <p:cNvPr id="22" name="TextBox 21"/>
          <p:cNvSpPr txBox="1"/>
          <p:nvPr/>
        </p:nvSpPr>
        <p:spPr>
          <a:xfrm>
            <a:off x="1110913" y="158192"/>
            <a:ext cx="1773242" cy="369332"/>
          </a:xfrm>
          <a:prstGeom prst="rect">
            <a:avLst/>
          </a:prstGeom>
          <a:noFill/>
        </p:spPr>
        <p:txBody>
          <a:bodyPr wrap="none" rtlCol="0">
            <a:spAutoFit/>
          </a:bodyPr>
          <a:lstStyle/>
          <a:p>
            <a:r>
              <a:rPr lang="en-US" dirty="0"/>
              <a:t>Input (95x95 pix)</a:t>
            </a:r>
          </a:p>
        </p:txBody>
      </p:sp>
      <p:sp>
        <p:nvSpPr>
          <p:cNvPr id="23" name="TextBox 22"/>
          <p:cNvSpPr txBox="1"/>
          <p:nvPr/>
        </p:nvSpPr>
        <p:spPr>
          <a:xfrm rot="16200000">
            <a:off x="-1052255" y="1676880"/>
            <a:ext cx="2801664" cy="369332"/>
          </a:xfrm>
          <a:prstGeom prst="rect">
            <a:avLst/>
          </a:prstGeom>
          <a:noFill/>
        </p:spPr>
        <p:txBody>
          <a:bodyPr wrap="none" rtlCol="0">
            <a:spAutoFit/>
          </a:bodyPr>
          <a:lstStyle/>
          <a:p>
            <a:r>
              <a:rPr lang="en-US" dirty="0">
                <a:solidFill>
                  <a:srgbClr val="FFC000"/>
                </a:solidFill>
              </a:rPr>
              <a:t>Mercury (Bands 1078-1105)</a:t>
            </a:r>
          </a:p>
        </p:txBody>
      </p:sp>
      <p:sp>
        <p:nvSpPr>
          <p:cNvPr id="24" name="TextBox 23"/>
          <p:cNvSpPr txBox="1"/>
          <p:nvPr/>
        </p:nvSpPr>
        <p:spPr>
          <a:xfrm rot="16200000">
            <a:off x="-998553" y="4609001"/>
            <a:ext cx="2694264" cy="369332"/>
          </a:xfrm>
          <a:prstGeom prst="rect">
            <a:avLst/>
          </a:prstGeom>
          <a:noFill/>
        </p:spPr>
        <p:txBody>
          <a:bodyPr wrap="none" rtlCol="0">
            <a:spAutoFit/>
          </a:bodyPr>
          <a:lstStyle/>
          <a:p>
            <a:r>
              <a:rPr lang="en-US" dirty="0">
                <a:solidFill>
                  <a:srgbClr val="FFC000"/>
                </a:solidFill>
              </a:rPr>
              <a:t>Arsenic (Bands 1243-1290)</a:t>
            </a:r>
          </a:p>
        </p:txBody>
      </p:sp>
    </p:spTree>
    <p:extLst>
      <p:ext uri="{BB962C8B-B14F-4D97-AF65-F5344CB8AC3E}">
        <p14:creationId xmlns:p14="http://schemas.microsoft.com/office/powerpoint/2010/main" val="1039283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12538" y="553453"/>
            <a:ext cx="7949379" cy="5414211"/>
            <a:chOff x="-2528888" y="-4823793"/>
            <a:chExt cx="11745257" cy="7999529"/>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24023" y="-4804742"/>
              <a:ext cx="3657600" cy="3657600"/>
            </a:xfrm>
            <a:prstGeom prst="rect">
              <a:avLst/>
            </a:prstGeom>
            <a:ln>
              <a:solidFill>
                <a:schemeClr val="tx1"/>
              </a:solidFill>
            </a:ln>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7373" y="-4804742"/>
              <a:ext cx="3657600" cy="3657600"/>
            </a:xfrm>
            <a:prstGeom prst="rect">
              <a:avLst/>
            </a:prstGeom>
            <a:ln>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58769" y="-4823793"/>
              <a:ext cx="3657600" cy="3657600"/>
            </a:xfrm>
            <a:prstGeom prst="rect">
              <a:avLst/>
            </a:prstGeom>
            <a:ln>
              <a:solidFill>
                <a:schemeClr val="tx1"/>
              </a:solidFill>
            </a:ln>
          </p:spPr>
        </p:pic>
        <p:pic>
          <p:nvPicPr>
            <p:cNvPr id="8" name="Picture 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528888" y="-486729"/>
              <a:ext cx="3662465" cy="3662465"/>
            </a:xfrm>
            <a:prstGeom prst="rect">
              <a:avLst/>
            </a:prstGeom>
            <a:ln>
              <a:solidFill>
                <a:schemeClr val="tx1"/>
              </a:solidFill>
            </a:ln>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7373" y="-486728"/>
              <a:ext cx="3657600" cy="3657600"/>
            </a:xfrm>
            <a:prstGeom prst="rect">
              <a:avLst/>
            </a:prstGeom>
            <a:ln>
              <a:solidFill>
                <a:schemeClr val="tx1"/>
              </a:solidFill>
            </a:ln>
          </p:spPr>
        </p:pic>
        <p:pic>
          <p:nvPicPr>
            <p:cNvPr id="10" name="Picture 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58769" y="-486728"/>
              <a:ext cx="3657600" cy="3657600"/>
            </a:xfrm>
            <a:prstGeom prst="rect">
              <a:avLst/>
            </a:prstGeom>
            <a:ln>
              <a:solidFill>
                <a:schemeClr val="tx1"/>
              </a:solidFill>
            </a:ln>
          </p:spPr>
        </p:pic>
      </p:grpSp>
      <p:sp>
        <p:nvSpPr>
          <p:cNvPr id="20" name="TextBox 19"/>
          <p:cNvSpPr txBox="1"/>
          <p:nvPr/>
        </p:nvSpPr>
        <p:spPr>
          <a:xfrm>
            <a:off x="3191353" y="158192"/>
            <a:ext cx="3004540" cy="369332"/>
          </a:xfrm>
          <a:prstGeom prst="rect">
            <a:avLst/>
          </a:prstGeom>
          <a:noFill/>
        </p:spPr>
        <p:txBody>
          <a:bodyPr wrap="none" rtlCol="0">
            <a:spAutoFit/>
          </a:bodyPr>
          <a:lstStyle/>
          <a:p>
            <a:r>
              <a:rPr lang="en-US" dirty="0" err="1"/>
              <a:t>Superresolution</a:t>
            </a:r>
            <a:r>
              <a:rPr lang="en-US" dirty="0"/>
              <a:t> (475x475 pix)</a:t>
            </a:r>
          </a:p>
        </p:txBody>
      </p:sp>
      <p:sp>
        <p:nvSpPr>
          <p:cNvPr id="21" name="TextBox 20"/>
          <p:cNvSpPr txBox="1"/>
          <p:nvPr/>
        </p:nvSpPr>
        <p:spPr>
          <a:xfrm>
            <a:off x="6195893" y="158192"/>
            <a:ext cx="2514984" cy="369332"/>
          </a:xfrm>
          <a:prstGeom prst="rect">
            <a:avLst/>
          </a:prstGeom>
          <a:noFill/>
        </p:spPr>
        <p:txBody>
          <a:bodyPr wrap="none" rtlCol="0">
            <a:spAutoFit/>
          </a:bodyPr>
          <a:lstStyle/>
          <a:p>
            <a:r>
              <a:rPr lang="en-US"/>
              <a:t>RGB Fusion (475x475pix)</a:t>
            </a:r>
            <a:endParaRPr lang="en-US" dirty="0"/>
          </a:p>
        </p:txBody>
      </p:sp>
      <p:sp>
        <p:nvSpPr>
          <p:cNvPr id="22" name="TextBox 21"/>
          <p:cNvSpPr txBox="1"/>
          <p:nvPr/>
        </p:nvSpPr>
        <p:spPr>
          <a:xfrm>
            <a:off x="1110913" y="158192"/>
            <a:ext cx="1773242" cy="369332"/>
          </a:xfrm>
          <a:prstGeom prst="rect">
            <a:avLst/>
          </a:prstGeom>
          <a:noFill/>
        </p:spPr>
        <p:txBody>
          <a:bodyPr wrap="none" rtlCol="0">
            <a:spAutoFit/>
          </a:bodyPr>
          <a:lstStyle/>
          <a:p>
            <a:r>
              <a:rPr lang="en-US" dirty="0"/>
              <a:t>Input (95x95 pix)</a:t>
            </a:r>
          </a:p>
        </p:txBody>
      </p:sp>
      <p:sp>
        <p:nvSpPr>
          <p:cNvPr id="23" name="TextBox 22"/>
          <p:cNvSpPr txBox="1"/>
          <p:nvPr/>
        </p:nvSpPr>
        <p:spPr>
          <a:xfrm rot="16200000">
            <a:off x="-1052255" y="1676880"/>
            <a:ext cx="2801664" cy="369332"/>
          </a:xfrm>
          <a:prstGeom prst="rect">
            <a:avLst/>
          </a:prstGeom>
          <a:noFill/>
        </p:spPr>
        <p:txBody>
          <a:bodyPr wrap="none" rtlCol="0">
            <a:spAutoFit/>
          </a:bodyPr>
          <a:lstStyle/>
          <a:p>
            <a:r>
              <a:rPr lang="en-US" dirty="0">
                <a:solidFill>
                  <a:srgbClr val="FFC000"/>
                </a:solidFill>
              </a:rPr>
              <a:t>Mercury (Bands 1078-1105)</a:t>
            </a:r>
          </a:p>
        </p:txBody>
      </p:sp>
      <p:sp>
        <p:nvSpPr>
          <p:cNvPr id="24" name="TextBox 23"/>
          <p:cNvSpPr txBox="1"/>
          <p:nvPr/>
        </p:nvSpPr>
        <p:spPr>
          <a:xfrm rot="16200000">
            <a:off x="-998553" y="4609001"/>
            <a:ext cx="2694264" cy="369332"/>
          </a:xfrm>
          <a:prstGeom prst="rect">
            <a:avLst/>
          </a:prstGeom>
          <a:noFill/>
        </p:spPr>
        <p:txBody>
          <a:bodyPr wrap="none" rtlCol="0">
            <a:spAutoFit/>
          </a:bodyPr>
          <a:lstStyle/>
          <a:p>
            <a:r>
              <a:rPr lang="en-US" dirty="0">
                <a:solidFill>
                  <a:srgbClr val="FFC000"/>
                </a:solidFill>
              </a:rPr>
              <a:t>Arsenic (Bands 1243-1290)</a:t>
            </a:r>
          </a:p>
        </p:txBody>
      </p:sp>
      <p:grpSp>
        <p:nvGrpSpPr>
          <p:cNvPr id="14" name="Group 13"/>
          <p:cNvGrpSpPr/>
          <p:nvPr/>
        </p:nvGrpSpPr>
        <p:grpSpPr>
          <a:xfrm>
            <a:off x="1437234" y="984107"/>
            <a:ext cx="2091308" cy="2341854"/>
            <a:chOff x="1560913" y="984107"/>
            <a:chExt cx="2091308" cy="2341854"/>
          </a:xfrm>
        </p:grpSpPr>
        <p:sp>
          <p:nvSpPr>
            <p:cNvPr id="15" name="Rectangle 14"/>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17" name="Straight Connector 16"/>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4183116" y="984107"/>
            <a:ext cx="2091308" cy="2341854"/>
            <a:chOff x="1560913" y="984107"/>
            <a:chExt cx="2091308" cy="2341854"/>
          </a:xfrm>
        </p:grpSpPr>
        <p:sp>
          <p:nvSpPr>
            <p:cNvPr id="25" name="Rectangle 24"/>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842776" y="984107"/>
            <a:ext cx="2091308" cy="2341854"/>
            <a:chOff x="1560913" y="984107"/>
            <a:chExt cx="2091308" cy="2341854"/>
          </a:xfrm>
        </p:grpSpPr>
        <p:sp>
          <p:nvSpPr>
            <p:cNvPr id="30" name="Rectangle 29"/>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1437234" y="3871686"/>
            <a:ext cx="2091308" cy="2341854"/>
            <a:chOff x="1560913" y="984107"/>
            <a:chExt cx="2091308" cy="2341854"/>
          </a:xfrm>
        </p:grpSpPr>
        <p:sp>
          <p:nvSpPr>
            <p:cNvPr id="35" name="Rectangle 34"/>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4183116" y="3871686"/>
            <a:ext cx="2091308" cy="2341854"/>
            <a:chOff x="1560913" y="984107"/>
            <a:chExt cx="2091308" cy="2341854"/>
          </a:xfrm>
        </p:grpSpPr>
        <p:sp>
          <p:nvSpPr>
            <p:cNvPr id="40" name="Rectangle 39"/>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4" name="Group 43"/>
          <p:cNvGrpSpPr/>
          <p:nvPr/>
        </p:nvGrpSpPr>
        <p:grpSpPr>
          <a:xfrm>
            <a:off x="6842776" y="3871686"/>
            <a:ext cx="2091308" cy="2341854"/>
            <a:chOff x="1560913" y="984107"/>
            <a:chExt cx="2091308" cy="2341854"/>
          </a:xfrm>
        </p:grpSpPr>
        <p:sp>
          <p:nvSpPr>
            <p:cNvPr id="45" name="Rectangle 44"/>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6"/>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 name="Picture 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670186" y="1490528"/>
            <a:ext cx="1841141" cy="1865365"/>
          </a:xfrm>
          <a:prstGeom prst="rect">
            <a:avLst/>
          </a:prstGeom>
          <a:ln>
            <a:solidFill>
              <a:srgbClr val="FF0000"/>
            </a:solidFill>
          </a:ln>
        </p:spPr>
      </p:pic>
      <p:pic>
        <p:nvPicPr>
          <p:cNvPr id="50" name="Picture 49"/>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4411637" y="1490528"/>
            <a:ext cx="1841141" cy="1865365"/>
          </a:xfrm>
          <a:prstGeom prst="rect">
            <a:avLst/>
          </a:prstGeom>
          <a:ln>
            <a:solidFill>
              <a:srgbClr val="FF0000"/>
            </a:solidFill>
          </a:ln>
        </p:spPr>
      </p:pic>
      <p:pic>
        <p:nvPicPr>
          <p:cNvPr id="51" name="Picture 50"/>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7071297" y="1490528"/>
            <a:ext cx="1841141" cy="1865365"/>
          </a:xfrm>
          <a:prstGeom prst="rect">
            <a:avLst/>
          </a:prstGeom>
          <a:ln>
            <a:solidFill>
              <a:srgbClr val="FF0000"/>
            </a:solidFill>
          </a:ln>
        </p:spPr>
      </p:pic>
      <p:pic>
        <p:nvPicPr>
          <p:cNvPr id="52" name="Picture 51"/>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70186" y="4354426"/>
            <a:ext cx="1841141" cy="1865365"/>
          </a:xfrm>
          <a:prstGeom prst="rect">
            <a:avLst/>
          </a:prstGeom>
          <a:ln>
            <a:solidFill>
              <a:srgbClr val="FF0000"/>
            </a:solidFill>
          </a:ln>
        </p:spPr>
      </p:pic>
      <p:pic>
        <p:nvPicPr>
          <p:cNvPr id="67" name="Picture 66"/>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444682" y="4354426"/>
            <a:ext cx="1841141" cy="1865365"/>
          </a:xfrm>
          <a:prstGeom prst="rect">
            <a:avLst/>
          </a:prstGeom>
          <a:ln>
            <a:solidFill>
              <a:srgbClr val="FF0000"/>
            </a:solidFill>
          </a:ln>
        </p:spPr>
      </p:pic>
      <p:pic>
        <p:nvPicPr>
          <p:cNvPr id="68" name="Picture 67"/>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7080534" y="4354426"/>
            <a:ext cx="1841141" cy="1865365"/>
          </a:xfrm>
          <a:prstGeom prst="rect">
            <a:avLst/>
          </a:prstGeom>
          <a:ln>
            <a:solidFill>
              <a:srgbClr val="FF0000"/>
            </a:solidFill>
          </a:ln>
        </p:spPr>
      </p:pic>
    </p:spTree>
    <p:extLst>
      <p:ext uri="{BB962C8B-B14F-4D97-AF65-F5344CB8AC3E}">
        <p14:creationId xmlns:p14="http://schemas.microsoft.com/office/powerpoint/2010/main" val="768629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191353" y="158192"/>
            <a:ext cx="3004540" cy="369332"/>
          </a:xfrm>
          <a:prstGeom prst="rect">
            <a:avLst/>
          </a:prstGeom>
          <a:noFill/>
        </p:spPr>
        <p:txBody>
          <a:bodyPr wrap="none" rtlCol="0">
            <a:spAutoFit/>
          </a:bodyPr>
          <a:lstStyle/>
          <a:p>
            <a:r>
              <a:rPr lang="en-US" dirty="0" err="1"/>
              <a:t>Superresolution</a:t>
            </a:r>
            <a:r>
              <a:rPr lang="en-US" dirty="0"/>
              <a:t> (475x475 pix)</a:t>
            </a:r>
          </a:p>
        </p:txBody>
      </p:sp>
      <p:sp>
        <p:nvSpPr>
          <p:cNvPr id="21" name="TextBox 20"/>
          <p:cNvSpPr txBox="1"/>
          <p:nvPr/>
        </p:nvSpPr>
        <p:spPr>
          <a:xfrm>
            <a:off x="6195893" y="158192"/>
            <a:ext cx="2514984" cy="369332"/>
          </a:xfrm>
          <a:prstGeom prst="rect">
            <a:avLst/>
          </a:prstGeom>
          <a:noFill/>
        </p:spPr>
        <p:txBody>
          <a:bodyPr wrap="none" rtlCol="0">
            <a:spAutoFit/>
          </a:bodyPr>
          <a:lstStyle/>
          <a:p>
            <a:r>
              <a:rPr lang="en-US"/>
              <a:t>RGB Fusion (475x475pix)</a:t>
            </a:r>
            <a:endParaRPr lang="en-US" dirty="0"/>
          </a:p>
        </p:txBody>
      </p:sp>
      <p:sp>
        <p:nvSpPr>
          <p:cNvPr id="22" name="TextBox 21"/>
          <p:cNvSpPr txBox="1"/>
          <p:nvPr/>
        </p:nvSpPr>
        <p:spPr>
          <a:xfrm>
            <a:off x="1110913" y="158192"/>
            <a:ext cx="1773242" cy="369332"/>
          </a:xfrm>
          <a:prstGeom prst="rect">
            <a:avLst/>
          </a:prstGeom>
          <a:noFill/>
        </p:spPr>
        <p:txBody>
          <a:bodyPr wrap="none" rtlCol="0">
            <a:spAutoFit/>
          </a:bodyPr>
          <a:lstStyle/>
          <a:p>
            <a:r>
              <a:rPr lang="en-US" dirty="0"/>
              <a:t>Input (95x95 pix)</a:t>
            </a:r>
          </a:p>
        </p:txBody>
      </p:sp>
      <p:grpSp>
        <p:nvGrpSpPr>
          <p:cNvPr id="12" name="Group 11"/>
          <p:cNvGrpSpPr>
            <a:grpSpLocks noChangeAspect="1"/>
          </p:cNvGrpSpPr>
          <p:nvPr/>
        </p:nvGrpSpPr>
        <p:grpSpPr>
          <a:xfrm>
            <a:off x="608331" y="623777"/>
            <a:ext cx="7946136" cy="5410951"/>
            <a:chOff x="-1283052" y="-1817702"/>
            <a:chExt cx="11740392" cy="7994665"/>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3052" y="-1817702"/>
              <a:ext cx="3657600" cy="3657600"/>
            </a:xfrm>
            <a:prstGeom prst="rect">
              <a:avLst/>
            </a:prstGeom>
            <a:ln>
              <a:solidFill>
                <a:schemeClr val="tx1"/>
              </a:solid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8344" y="-1817702"/>
              <a:ext cx="3657600" cy="3657600"/>
            </a:xfrm>
            <a:prstGeom prst="rect">
              <a:avLst/>
            </a:prstGeom>
            <a:ln>
              <a:solidFill>
                <a:schemeClr val="tx1"/>
              </a:solidFill>
            </a:ln>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9740" y="-1817702"/>
              <a:ext cx="3657600" cy="3657600"/>
            </a:xfrm>
            <a:prstGeom prst="rect">
              <a:avLst/>
            </a:prstGeom>
            <a:ln>
              <a:solidFill>
                <a:schemeClr val="tx1"/>
              </a:solidFill>
            </a:ln>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83052" y="2514499"/>
              <a:ext cx="3657600" cy="3657600"/>
            </a:xfrm>
            <a:prstGeom prst="rect">
              <a:avLst/>
            </a:prstGeom>
            <a:ln>
              <a:solidFill>
                <a:schemeClr val="tx1"/>
              </a:solidFill>
            </a:ln>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58344" y="2519363"/>
              <a:ext cx="3657600" cy="3657600"/>
            </a:xfrm>
            <a:prstGeom prst="rect">
              <a:avLst/>
            </a:prstGeom>
            <a:ln>
              <a:solidFill>
                <a:schemeClr val="tx1"/>
              </a:solidFill>
            </a:ln>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9740" y="2519363"/>
              <a:ext cx="3657600" cy="3657600"/>
            </a:xfrm>
            <a:prstGeom prst="rect">
              <a:avLst/>
            </a:prstGeom>
            <a:ln>
              <a:solidFill>
                <a:schemeClr val="tx1"/>
              </a:solidFill>
            </a:ln>
          </p:spPr>
        </p:pic>
      </p:grpSp>
      <p:sp>
        <p:nvSpPr>
          <p:cNvPr id="19" name="TextBox 18"/>
          <p:cNvSpPr txBox="1"/>
          <p:nvPr/>
        </p:nvSpPr>
        <p:spPr>
          <a:xfrm rot="16200000">
            <a:off x="-868266" y="1676880"/>
            <a:ext cx="2433680" cy="369332"/>
          </a:xfrm>
          <a:prstGeom prst="rect">
            <a:avLst/>
          </a:prstGeom>
          <a:noFill/>
        </p:spPr>
        <p:txBody>
          <a:bodyPr wrap="none" rtlCol="0">
            <a:spAutoFit/>
          </a:bodyPr>
          <a:lstStyle/>
          <a:p>
            <a:r>
              <a:rPr lang="en-US" dirty="0">
                <a:solidFill>
                  <a:srgbClr val="FFC000"/>
                </a:solidFill>
              </a:rPr>
              <a:t>Cobalt  (Bands 840-875)</a:t>
            </a:r>
          </a:p>
        </p:txBody>
      </p:sp>
      <p:sp>
        <p:nvSpPr>
          <p:cNvPr id="23" name="TextBox 22"/>
          <p:cNvSpPr txBox="1"/>
          <p:nvPr/>
        </p:nvSpPr>
        <p:spPr>
          <a:xfrm rot="16200000">
            <a:off x="-880287" y="4609001"/>
            <a:ext cx="2457724" cy="369332"/>
          </a:xfrm>
          <a:prstGeom prst="rect">
            <a:avLst/>
          </a:prstGeom>
          <a:noFill/>
        </p:spPr>
        <p:txBody>
          <a:bodyPr wrap="none" rtlCol="0">
            <a:spAutoFit/>
          </a:bodyPr>
          <a:lstStyle/>
          <a:p>
            <a:r>
              <a:rPr lang="en-US" dirty="0">
                <a:solidFill>
                  <a:srgbClr val="FFC000"/>
                </a:solidFill>
              </a:rPr>
              <a:t>Copper (Bands 875-892)</a:t>
            </a:r>
          </a:p>
        </p:txBody>
      </p:sp>
      <p:cxnSp>
        <p:nvCxnSpPr>
          <p:cNvPr id="27" name="Straight Connector 26"/>
          <p:cNvCxnSpPr/>
          <p:nvPr/>
        </p:nvCxnSpPr>
        <p:spPr>
          <a:xfrm>
            <a:off x="1560913" y="984107"/>
            <a:ext cx="232952" cy="5130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071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3191353" y="158192"/>
            <a:ext cx="3004540" cy="369332"/>
          </a:xfrm>
          <a:prstGeom prst="rect">
            <a:avLst/>
          </a:prstGeom>
          <a:noFill/>
        </p:spPr>
        <p:txBody>
          <a:bodyPr wrap="none" rtlCol="0">
            <a:spAutoFit/>
          </a:bodyPr>
          <a:lstStyle/>
          <a:p>
            <a:r>
              <a:rPr lang="en-US" dirty="0" err="1"/>
              <a:t>Superresolution</a:t>
            </a:r>
            <a:r>
              <a:rPr lang="en-US" dirty="0"/>
              <a:t> (475x475 pix)</a:t>
            </a:r>
          </a:p>
        </p:txBody>
      </p:sp>
      <p:sp>
        <p:nvSpPr>
          <p:cNvPr id="21" name="TextBox 20"/>
          <p:cNvSpPr txBox="1"/>
          <p:nvPr/>
        </p:nvSpPr>
        <p:spPr>
          <a:xfrm>
            <a:off x="6195893" y="158192"/>
            <a:ext cx="2514984" cy="369332"/>
          </a:xfrm>
          <a:prstGeom prst="rect">
            <a:avLst/>
          </a:prstGeom>
          <a:noFill/>
        </p:spPr>
        <p:txBody>
          <a:bodyPr wrap="none" rtlCol="0">
            <a:spAutoFit/>
          </a:bodyPr>
          <a:lstStyle/>
          <a:p>
            <a:r>
              <a:rPr lang="en-US"/>
              <a:t>RGB Fusion (475x475pix)</a:t>
            </a:r>
            <a:endParaRPr lang="en-US" dirty="0"/>
          </a:p>
        </p:txBody>
      </p:sp>
      <p:sp>
        <p:nvSpPr>
          <p:cNvPr id="22" name="TextBox 21"/>
          <p:cNvSpPr txBox="1"/>
          <p:nvPr/>
        </p:nvSpPr>
        <p:spPr>
          <a:xfrm>
            <a:off x="1110913" y="158192"/>
            <a:ext cx="1773242" cy="369332"/>
          </a:xfrm>
          <a:prstGeom prst="rect">
            <a:avLst/>
          </a:prstGeom>
          <a:noFill/>
        </p:spPr>
        <p:txBody>
          <a:bodyPr wrap="none" rtlCol="0">
            <a:spAutoFit/>
          </a:bodyPr>
          <a:lstStyle/>
          <a:p>
            <a:r>
              <a:rPr lang="en-US" dirty="0"/>
              <a:t>Input (95x95 pix)</a:t>
            </a:r>
          </a:p>
        </p:txBody>
      </p:sp>
      <p:grpSp>
        <p:nvGrpSpPr>
          <p:cNvPr id="12" name="Group 11"/>
          <p:cNvGrpSpPr>
            <a:grpSpLocks noChangeAspect="1"/>
          </p:cNvGrpSpPr>
          <p:nvPr/>
        </p:nvGrpSpPr>
        <p:grpSpPr>
          <a:xfrm>
            <a:off x="608331" y="623777"/>
            <a:ext cx="7946136" cy="5410951"/>
            <a:chOff x="-1283052" y="-1817702"/>
            <a:chExt cx="11740392" cy="7994665"/>
          </a:xfrm>
        </p:grpSpPr>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3052" y="-1817702"/>
              <a:ext cx="3657600" cy="3657600"/>
            </a:xfrm>
            <a:prstGeom prst="rect">
              <a:avLst/>
            </a:prstGeom>
            <a:ln>
              <a:solidFill>
                <a:schemeClr val="tx1"/>
              </a:solid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58344" y="-1817702"/>
              <a:ext cx="3657600" cy="3657600"/>
            </a:xfrm>
            <a:prstGeom prst="rect">
              <a:avLst/>
            </a:prstGeom>
            <a:ln>
              <a:solidFill>
                <a:schemeClr val="tx1"/>
              </a:solidFill>
            </a:ln>
          </p:spPr>
        </p:pic>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99740" y="-1817702"/>
              <a:ext cx="3657600" cy="3657600"/>
            </a:xfrm>
            <a:prstGeom prst="rect">
              <a:avLst/>
            </a:prstGeom>
            <a:ln>
              <a:solidFill>
                <a:schemeClr val="tx1"/>
              </a:solidFill>
            </a:ln>
          </p:spPr>
        </p:pic>
        <p:pic>
          <p:nvPicPr>
            <p:cNvPr id="16" name="Picture 15"/>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83052" y="2514499"/>
              <a:ext cx="3657600" cy="3657600"/>
            </a:xfrm>
            <a:prstGeom prst="rect">
              <a:avLst/>
            </a:prstGeom>
            <a:ln>
              <a:solidFill>
                <a:schemeClr val="tx1"/>
              </a:solidFill>
            </a:ln>
          </p:spPr>
        </p:pic>
        <p:pic>
          <p:nvPicPr>
            <p:cNvPr id="17" name="Picture 1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58344" y="2519363"/>
              <a:ext cx="3657600" cy="3657600"/>
            </a:xfrm>
            <a:prstGeom prst="rect">
              <a:avLst/>
            </a:prstGeom>
            <a:ln>
              <a:solidFill>
                <a:schemeClr val="tx1"/>
              </a:solidFill>
            </a:ln>
          </p:spPr>
        </p:pic>
        <p:pic>
          <p:nvPicPr>
            <p:cNvPr id="18" name="Picture 1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99740" y="2519363"/>
              <a:ext cx="3657600" cy="3657600"/>
            </a:xfrm>
            <a:prstGeom prst="rect">
              <a:avLst/>
            </a:prstGeom>
            <a:ln>
              <a:solidFill>
                <a:schemeClr val="tx1"/>
              </a:solidFill>
            </a:ln>
          </p:spPr>
        </p:pic>
      </p:grpSp>
      <p:sp>
        <p:nvSpPr>
          <p:cNvPr id="19" name="TextBox 18"/>
          <p:cNvSpPr txBox="1"/>
          <p:nvPr/>
        </p:nvSpPr>
        <p:spPr>
          <a:xfrm rot="16200000">
            <a:off x="-868266" y="1676880"/>
            <a:ext cx="2433680" cy="369332"/>
          </a:xfrm>
          <a:prstGeom prst="rect">
            <a:avLst/>
          </a:prstGeom>
          <a:noFill/>
        </p:spPr>
        <p:txBody>
          <a:bodyPr wrap="none" rtlCol="0">
            <a:spAutoFit/>
          </a:bodyPr>
          <a:lstStyle/>
          <a:p>
            <a:r>
              <a:rPr lang="en-US" dirty="0">
                <a:solidFill>
                  <a:srgbClr val="FFC000"/>
                </a:solidFill>
              </a:rPr>
              <a:t>Cobalt  (Bands 840-875)</a:t>
            </a:r>
          </a:p>
        </p:txBody>
      </p:sp>
      <p:sp>
        <p:nvSpPr>
          <p:cNvPr id="23" name="TextBox 22"/>
          <p:cNvSpPr txBox="1"/>
          <p:nvPr/>
        </p:nvSpPr>
        <p:spPr>
          <a:xfrm rot="16200000">
            <a:off x="-880287" y="4609001"/>
            <a:ext cx="2457724" cy="369332"/>
          </a:xfrm>
          <a:prstGeom prst="rect">
            <a:avLst/>
          </a:prstGeom>
          <a:noFill/>
        </p:spPr>
        <p:txBody>
          <a:bodyPr wrap="none" rtlCol="0">
            <a:spAutoFit/>
          </a:bodyPr>
          <a:lstStyle/>
          <a:p>
            <a:r>
              <a:rPr lang="en-US" dirty="0">
                <a:solidFill>
                  <a:srgbClr val="FFC000"/>
                </a:solidFill>
              </a:rPr>
              <a:t>Copper (Bands 875-892)</a:t>
            </a:r>
          </a:p>
        </p:txBody>
      </p:sp>
      <p:cxnSp>
        <p:nvCxnSpPr>
          <p:cNvPr id="27" name="Straight Connector 26"/>
          <p:cNvCxnSpPr/>
          <p:nvPr/>
        </p:nvCxnSpPr>
        <p:spPr>
          <a:xfrm>
            <a:off x="1560913" y="984107"/>
            <a:ext cx="232952" cy="513054"/>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60913" y="984107"/>
            <a:ext cx="285187"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437234" y="984107"/>
            <a:ext cx="2091308" cy="2341854"/>
            <a:chOff x="1560913" y="984107"/>
            <a:chExt cx="2091308" cy="2341854"/>
          </a:xfrm>
        </p:grpSpPr>
        <p:sp>
          <p:nvSpPr>
            <p:cNvPr id="11" name="Rectangle 10"/>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25" name="Straight Connector 24"/>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a:off x="4183116" y="984107"/>
            <a:ext cx="2091308" cy="2341854"/>
            <a:chOff x="1560913" y="984107"/>
            <a:chExt cx="2091308" cy="2341854"/>
          </a:xfrm>
        </p:grpSpPr>
        <p:sp>
          <p:nvSpPr>
            <p:cNvPr id="39" name="Rectangle 38"/>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39"/>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41" name="Straight Connector 40"/>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6842776" y="984107"/>
            <a:ext cx="2091308" cy="2341854"/>
            <a:chOff x="1560913" y="984107"/>
            <a:chExt cx="2091308" cy="2341854"/>
          </a:xfrm>
        </p:grpSpPr>
        <p:sp>
          <p:nvSpPr>
            <p:cNvPr id="44" name="Rectangle 43"/>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46" name="Straight Connector 45"/>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437234" y="3871686"/>
            <a:ext cx="2091308" cy="2341854"/>
            <a:chOff x="1560913" y="984107"/>
            <a:chExt cx="2091308" cy="2341854"/>
          </a:xfrm>
        </p:grpSpPr>
        <p:sp>
          <p:nvSpPr>
            <p:cNvPr id="54" name="Rectangle 53"/>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56" name="Straight Connector 55"/>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4183116" y="3871686"/>
            <a:ext cx="2091308" cy="2341854"/>
            <a:chOff x="1560913" y="984107"/>
            <a:chExt cx="2091308" cy="2341854"/>
          </a:xfrm>
        </p:grpSpPr>
        <p:sp>
          <p:nvSpPr>
            <p:cNvPr id="59" name="Rectangle 58"/>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61" name="Straight Connector 60"/>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6842776" y="3871686"/>
            <a:ext cx="2091308" cy="2341854"/>
            <a:chOff x="1560913" y="984107"/>
            <a:chExt cx="2091308" cy="2341854"/>
          </a:xfrm>
        </p:grpSpPr>
        <p:sp>
          <p:nvSpPr>
            <p:cNvPr id="64" name="Rectangle 63"/>
            <p:cNvSpPr/>
            <p:nvPr/>
          </p:nvSpPr>
          <p:spPr>
            <a:xfrm>
              <a:off x="1560913" y="984107"/>
              <a:ext cx="902369" cy="90236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Picture 64"/>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793865" y="1497161"/>
              <a:ext cx="1858356" cy="1828800"/>
            </a:xfrm>
            <a:prstGeom prst="rect">
              <a:avLst/>
            </a:prstGeom>
            <a:ln w="28575">
              <a:solidFill>
                <a:srgbClr val="FF0000"/>
              </a:solidFill>
            </a:ln>
          </p:spPr>
        </p:pic>
        <p:cxnSp>
          <p:nvCxnSpPr>
            <p:cNvPr id="66" name="Straight Connector 65"/>
            <p:cNvCxnSpPr/>
            <p:nvPr/>
          </p:nvCxnSpPr>
          <p:spPr>
            <a:xfrm>
              <a:off x="2463282" y="984107"/>
              <a:ext cx="1188939" cy="5130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560913" y="1886476"/>
              <a:ext cx="232952" cy="14394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1047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t>What about hidden layers?</a:t>
            </a:r>
          </a:p>
        </p:txBody>
      </p:sp>
      <p:grpSp>
        <p:nvGrpSpPr>
          <p:cNvPr id="57" name="Group 56"/>
          <p:cNvGrpSpPr/>
          <p:nvPr/>
        </p:nvGrpSpPr>
        <p:grpSpPr>
          <a:xfrm>
            <a:off x="24285" y="1407694"/>
            <a:ext cx="3404261" cy="4848724"/>
            <a:chOff x="-684055" y="1300899"/>
            <a:chExt cx="4092950" cy="5829631"/>
          </a:xfrm>
        </p:grpSpPr>
        <p:sp>
          <p:nvSpPr>
            <p:cNvPr id="4" name="Rounded Rectangle 3"/>
            <p:cNvSpPr/>
            <p:nvPr/>
          </p:nvSpPr>
          <p:spPr>
            <a:xfrm>
              <a:off x="141524" y="1300899"/>
              <a:ext cx="3267371" cy="271451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176715" y="2358120"/>
              <a:ext cx="1026521" cy="1062182"/>
              <a:chOff x="1278110" y="2149460"/>
              <a:chExt cx="2379489" cy="2462152"/>
            </a:xfrm>
          </p:grpSpPr>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7" name="Straight Arrow Connector 6"/>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p:cNvSpPr txBox="1"/>
                  <p:nvPr/>
                </p:nvSpPr>
                <p:spPr>
                  <a:xfrm>
                    <a:off x="1644699" y="4103181"/>
                    <a:ext cx="355973"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𝑤</m:t>
                          </m:r>
                        </m:oMath>
                      </m:oMathPara>
                    </a14:m>
                    <a:endParaRPr lang="en-US" sz="1200" dirty="0"/>
                  </a:p>
                </p:txBody>
              </p:sp>
            </mc:Choice>
            <mc:Fallback xmlns="">
              <p:sp>
                <p:nvSpPr>
                  <p:cNvPr id="10" name="TextBox 9"/>
                  <p:cNvSpPr txBox="1">
                    <a:spLocks noRot="1" noChangeAspect="1" noMove="1" noResize="1" noEditPoints="1" noAdjustHandles="1" noChangeArrowheads="1" noChangeShapeType="1" noTextEdit="1"/>
                  </p:cNvSpPr>
                  <p:nvPr/>
                </p:nvSpPr>
                <p:spPr>
                  <a:xfrm>
                    <a:off x="1644699" y="4103181"/>
                    <a:ext cx="355973" cy="428058"/>
                  </a:xfrm>
                  <a:prstGeom prst="rect">
                    <a:avLst/>
                  </a:prstGeom>
                  <a:blipFill rotWithShape="0">
                    <a:blip r:embed="rId4"/>
                    <a:stretch>
                      <a:fillRect l="-23810" r="-23810"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278110" y="2874810"/>
                    <a:ext cx="284777"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h</m:t>
                          </m:r>
                        </m:oMath>
                      </m:oMathPara>
                    </a14:m>
                    <a:endParaRPr lang="en-US" sz="1200" dirty="0"/>
                  </a:p>
                </p:txBody>
              </p:sp>
            </mc:Choice>
            <mc:Fallback xmlns="">
              <p:sp>
                <p:nvSpPr>
                  <p:cNvPr id="11" name="TextBox 10"/>
                  <p:cNvSpPr txBox="1">
                    <a:spLocks noRot="1" noChangeAspect="1" noMove="1" noResize="1" noEditPoints="1" noAdjustHandles="1" noChangeArrowheads="1" noChangeShapeType="1" noTextEdit="1"/>
                  </p:cNvSpPr>
                  <p:nvPr/>
                </p:nvSpPr>
                <p:spPr>
                  <a:xfrm>
                    <a:off x="1278110" y="2874810"/>
                    <a:ext cx="284777" cy="428058"/>
                  </a:xfrm>
                  <a:prstGeom prst="rect">
                    <a:avLst/>
                  </a:prstGeom>
                  <a:blipFill rotWithShape="0">
                    <a:blip r:embed="rId5"/>
                    <a:stretch>
                      <a:fillRect l="-47059" r="-47059"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015839" y="4183554"/>
                    <a:ext cx="325354"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𝐵</m:t>
                          </m:r>
                        </m:oMath>
                      </m:oMathPara>
                    </a14:m>
                    <a:endParaRPr lang="en-US" sz="1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3" name="TextBox 12"/>
                <p:cNvSpPr txBox="1"/>
                <p:nvPr/>
              </p:nvSpPr>
              <p:spPr>
                <a:xfrm>
                  <a:off x="230953" y="1675695"/>
                  <a:ext cx="1552320" cy="3389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charset="0"/>
                              </a:rPr>
                              <m:t>𝑋</m:t>
                            </m:r>
                          </m:e>
                          <m:sub>
                            <m:r>
                              <a:rPr lang="en-US" b="0" i="1" smtClean="0">
                                <a:latin typeface="Cambria Math" charset="0"/>
                              </a:rPr>
                              <m:t>𝑣</m:t>
                            </m:r>
                          </m:sub>
                        </m:sSub>
                        <m:r>
                          <a:rPr lang="en-US" b="0" i="1" smtClean="0">
                            <a:latin typeface="Cambria Math" charset="0"/>
                          </a:rPr>
                          <m:t>∈</m:t>
                        </m:r>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ℝ</m:t>
                            </m:r>
                          </m:e>
                          <m:sup>
                            <m:r>
                              <a:rPr lang="en-US" b="0" i="1" smtClean="0">
                                <a:latin typeface="Cambria Math" charset="0"/>
                                <a:ea typeface="Cambria Math" charset="0"/>
                                <a:cs typeface="Cambria Math" charset="0"/>
                              </a:rPr>
                              <m:t>h</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𝑤</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𝐵</m:t>
                            </m:r>
                          </m:sup>
                        </m:sSup>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230953" y="1675695"/>
                  <a:ext cx="1552320" cy="338973"/>
                </a:xfrm>
                <a:prstGeom prst="rect">
                  <a:avLst/>
                </a:prstGeom>
                <a:blipFill rotWithShape="0">
                  <a:blip r:embed="rId7"/>
                  <a:stretch>
                    <a:fillRect l="-3774" t="-4348" r="-943" b="-13043"/>
                  </a:stretch>
                </a:blipFill>
              </p:spPr>
              <p:txBody>
                <a:bodyPr/>
                <a:lstStyle/>
                <a:p>
                  <a:r>
                    <a:rPr lang="en-US">
                      <a:noFill/>
                    </a:rPr>
                    <a:t> </a:t>
                  </a:r>
                </a:p>
              </p:txBody>
            </p:sp>
          </mc:Fallback>
        </mc:AlternateContent>
        <p:sp>
          <p:nvSpPr>
            <p:cNvPr id="14" name="TextBox 13"/>
            <p:cNvSpPr txBox="1"/>
            <p:nvPr/>
          </p:nvSpPr>
          <p:spPr>
            <a:xfrm>
              <a:off x="515197" y="1300899"/>
              <a:ext cx="970137" cy="338554"/>
            </a:xfrm>
            <a:prstGeom prst="rect">
              <a:avLst/>
            </a:prstGeom>
            <a:noFill/>
          </p:spPr>
          <p:txBody>
            <a:bodyPr wrap="none" rtlCol="0">
              <a:spAutoFit/>
            </a:bodyPr>
            <a:lstStyle/>
            <a:p>
              <a:r>
                <a:rPr lang="en-US" sz="1600" dirty="0"/>
                <a:t>XRF Cube</a:t>
              </a:r>
            </a:p>
          </p:txBody>
        </p:sp>
        <p:grpSp>
          <p:nvGrpSpPr>
            <p:cNvPr id="56" name="Group 55"/>
            <p:cNvGrpSpPr/>
            <p:nvPr/>
          </p:nvGrpSpPr>
          <p:grpSpPr>
            <a:xfrm>
              <a:off x="735143" y="4612824"/>
              <a:ext cx="2210373" cy="2517706"/>
              <a:chOff x="6883890" y="1234662"/>
              <a:chExt cx="2210373" cy="2517706"/>
            </a:xfrm>
          </p:grpSpPr>
          <p:sp>
            <p:nvSpPr>
              <p:cNvPr id="15" name="Rounded Rectangle 14"/>
              <p:cNvSpPr/>
              <p:nvPr/>
            </p:nvSpPr>
            <p:spPr>
              <a:xfrm>
                <a:off x="6883890" y="1234662"/>
                <a:ext cx="2210373" cy="251770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5" name="TextBox 24"/>
              <p:cNvSpPr txBox="1"/>
              <p:nvPr/>
            </p:nvSpPr>
            <p:spPr>
              <a:xfrm>
                <a:off x="6980852" y="1252688"/>
                <a:ext cx="1732910" cy="338554"/>
              </a:xfrm>
              <a:prstGeom prst="rect">
                <a:avLst/>
              </a:prstGeom>
              <a:noFill/>
            </p:spPr>
            <p:txBody>
              <a:bodyPr wrap="none" rtlCol="0">
                <a:spAutoFit/>
              </a:bodyPr>
              <a:lstStyle/>
              <a:p>
                <a:r>
                  <a:rPr lang="en-US" sz="1600" dirty="0"/>
                  <a:t>High Res XRF Cube</a:t>
                </a:r>
              </a:p>
            </p:txBody>
          </p:sp>
          <mc:AlternateContent xmlns:mc="http://schemas.openxmlformats.org/markup-compatibility/2006" xmlns:a14="http://schemas.microsoft.com/office/drawing/2010/main">
            <mc:Choice Requires="a14">
              <p:sp>
                <p:nvSpPr>
                  <p:cNvPr id="26" name="TextBox 25"/>
                  <p:cNvSpPr txBox="1"/>
                  <p:nvPr/>
                </p:nvSpPr>
                <p:spPr>
                  <a:xfrm>
                    <a:off x="7153641" y="1653169"/>
                    <a:ext cx="14634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charset="0"/>
                                </a:rPr>
                              </m:ctrlPr>
                            </m:sSubPr>
                            <m:e>
                              <m:r>
                                <a:rPr lang="en-US" sz="2000" b="0" i="1" smtClean="0">
                                  <a:latin typeface="Cambria Math" charset="0"/>
                                </a:rPr>
                                <m:t>𝑌</m:t>
                              </m:r>
                            </m:e>
                            <m:sub>
                              <m:r>
                                <a:rPr lang="en-US" sz="2000" b="0" i="1" smtClean="0">
                                  <a:latin typeface="Cambria Math" charset="0"/>
                                </a:rPr>
                                <m:t>𝑣</m:t>
                              </m:r>
                            </m:sub>
                          </m:sSub>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𝑊</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𝐻</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𝐵</m:t>
                              </m:r>
                            </m:sup>
                          </m:sSup>
                        </m:oMath>
                      </m:oMathPara>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7153641" y="1653169"/>
                    <a:ext cx="1463478" cy="307777"/>
                  </a:xfrm>
                  <a:prstGeom prst="rect">
                    <a:avLst/>
                  </a:prstGeom>
                  <a:blipFill rotWithShape="0">
                    <a:blip r:embed="rId8"/>
                    <a:stretch>
                      <a:fillRect l="-7000" t="-4762" r="-17500" b="-35714"/>
                    </a:stretch>
                  </a:blipFill>
                </p:spPr>
                <p:txBody>
                  <a:bodyPr/>
                  <a:lstStyle/>
                  <a:p>
                    <a:r>
                      <a:rPr lang="en-US">
                        <a:noFill/>
                      </a:rPr>
                      <a:t> </a:t>
                    </a:r>
                  </a:p>
                </p:txBody>
              </p:sp>
            </mc:Fallback>
          </mc:AlternateContent>
          <p:grpSp>
            <p:nvGrpSpPr>
              <p:cNvPr id="27" name="Group 26"/>
              <p:cNvGrpSpPr/>
              <p:nvPr/>
            </p:nvGrpSpPr>
            <p:grpSpPr>
              <a:xfrm>
                <a:off x="7069278" y="2105587"/>
                <a:ext cx="1652088" cy="1616252"/>
                <a:chOff x="1170058" y="2149460"/>
                <a:chExt cx="2487541" cy="2433587"/>
              </a:xfrm>
            </p:grpSpPr>
            <p:pic>
              <p:nvPicPr>
                <p:cNvPr id="28" name="Picture 2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29" name="Straight Arrow Connector 28"/>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1554985" y="4101315"/>
                      <a:ext cx="402344"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𝑊</m:t>
                            </m:r>
                          </m:oMath>
                        </m:oMathPara>
                      </a14:m>
                      <a:endParaRPr lang="en-US" sz="1400" dirty="0"/>
                    </a:p>
                  </p:txBody>
                </p:sp>
              </mc:Choice>
              <mc:Fallback xmlns="">
                <p:sp>
                  <p:nvSpPr>
                    <p:cNvPr id="32" name="TextBox 31"/>
                    <p:cNvSpPr txBox="1">
                      <a:spLocks noRot="1" noChangeAspect="1" noMove="1" noResize="1" noEditPoints="1" noAdjustHandles="1" noChangeArrowheads="1" noChangeShapeType="1" noTextEdit="1"/>
                    </p:cNvSpPr>
                    <p:nvPr/>
                  </p:nvSpPr>
                  <p:spPr>
                    <a:xfrm>
                      <a:off x="1554985" y="4101315"/>
                      <a:ext cx="402344" cy="399493"/>
                    </a:xfrm>
                    <a:prstGeom prst="rect">
                      <a:avLst/>
                    </a:prstGeom>
                    <a:blipFill rotWithShape="0">
                      <a:blip r:embed="rId10"/>
                      <a:stretch>
                        <a:fillRect l="-19444" r="-16667"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170058" y="2881662"/>
                      <a:ext cx="327797"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𝐻</m:t>
                            </m:r>
                          </m:oMath>
                        </m:oMathPara>
                      </a14:m>
                      <a:endParaRPr lang="en-US" sz="1400" dirty="0"/>
                    </a:p>
                  </p:txBody>
                </p:sp>
              </mc:Choice>
              <mc:Fallback xmlns="">
                <p:sp>
                  <p:nvSpPr>
                    <p:cNvPr id="33" name="TextBox 32"/>
                    <p:cNvSpPr txBox="1">
                      <a:spLocks noRot="1" noChangeAspect="1" noMove="1" noResize="1" noEditPoints="1" noAdjustHandles="1" noChangeArrowheads="1" noChangeShapeType="1" noTextEdit="1"/>
                    </p:cNvSpPr>
                    <p:nvPr/>
                  </p:nvSpPr>
                  <p:spPr>
                    <a:xfrm>
                      <a:off x="1170058" y="2881662"/>
                      <a:ext cx="327797" cy="399493"/>
                    </a:xfrm>
                    <a:prstGeom prst="rect">
                      <a:avLst/>
                    </a:prstGeom>
                    <a:blipFill rotWithShape="0">
                      <a:blip r:embed="rId11"/>
                      <a:stretch>
                        <a:fillRect l="-20000" r="-16667"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015839" y="4183555"/>
                      <a:ext cx="303185" cy="39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𝐵</m:t>
                            </m:r>
                          </m:oMath>
                        </m:oMathPara>
                      </a14:m>
                      <a:endParaRPr lang="en-US" sz="1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p:grpSp>
        <p:sp>
          <p:nvSpPr>
            <p:cNvPr id="35" name="Right Arrow 34"/>
            <p:cNvSpPr/>
            <p:nvPr/>
          </p:nvSpPr>
          <p:spPr>
            <a:xfrm rot="5400000">
              <a:off x="1539875" y="4152900"/>
              <a:ext cx="407729" cy="40707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rot="16200000">
              <a:off x="-878179" y="2427321"/>
              <a:ext cx="849913" cy="461665"/>
            </a:xfrm>
            <a:prstGeom prst="rect">
              <a:avLst/>
            </a:prstGeom>
            <a:noFill/>
          </p:spPr>
          <p:txBody>
            <a:bodyPr wrap="none" rtlCol="0">
              <a:spAutoFit/>
            </a:bodyPr>
            <a:lstStyle/>
            <a:p>
              <a:r>
                <a:rPr lang="en-US" sz="2400" u="sng" dirty="0"/>
                <a:t>Input</a:t>
              </a:r>
            </a:p>
          </p:txBody>
        </p:sp>
        <p:sp>
          <p:nvSpPr>
            <p:cNvPr id="37" name="TextBox 36"/>
            <p:cNvSpPr txBox="1"/>
            <p:nvPr/>
          </p:nvSpPr>
          <p:spPr>
            <a:xfrm rot="16200000">
              <a:off x="-946628" y="5587584"/>
              <a:ext cx="1079142" cy="461665"/>
            </a:xfrm>
            <a:prstGeom prst="rect">
              <a:avLst/>
            </a:prstGeom>
            <a:noFill/>
          </p:spPr>
          <p:txBody>
            <a:bodyPr wrap="none" rtlCol="0">
              <a:spAutoFit/>
            </a:bodyPr>
            <a:lstStyle/>
            <a:p>
              <a:r>
                <a:rPr lang="en-US" sz="2400" u="sng" dirty="0"/>
                <a:t>Output</a:t>
              </a:r>
            </a:p>
          </p:txBody>
        </p:sp>
        <mc:AlternateContent xmlns:mc="http://schemas.openxmlformats.org/markup-compatibility/2006" xmlns:a14="http://schemas.microsoft.com/office/drawing/2010/main">
          <mc:Choice Requires="a14">
            <p:sp>
              <p:nvSpPr>
                <p:cNvPr id="48" name="TextBox 47"/>
                <p:cNvSpPr txBox="1"/>
                <p:nvPr/>
              </p:nvSpPr>
              <p:spPr>
                <a:xfrm>
                  <a:off x="1776560" y="1675695"/>
                  <a:ext cx="1403765" cy="3330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charset="0"/>
                          </a:rPr>
                          <m:t>𝐼</m:t>
                        </m:r>
                        <m:r>
                          <a:rPr lang="en-US" b="0" i="1" smtClean="0">
                            <a:latin typeface="Cambria Math" charset="0"/>
                          </a:rPr>
                          <m:t>∈</m:t>
                        </m:r>
                        <m:sSup>
                          <m:sSupPr>
                            <m:ctrlPr>
                              <a:rPr lang="en-US" b="0" i="1" smtClean="0">
                                <a:latin typeface="Cambria Math" charset="0"/>
                                <a:ea typeface="Cambria Math" charset="0"/>
                                <a:cs typeface="Cambria Math" charset="0"/>
                              </a:rPr>
                            </m:ctrlPr>
                          </m:sSupPr>
                          <m:e>
                            <m:r>
                              <a:rPr lang="en-US" b="0" i="1" smtClean="0">
                                <a:latin typeface="Cambria Math" charset="0"/>
                                <a:ea typeface="Cambria Math" charset="0"/>
                                <a:cs typeface="Cambria Math" charset="0"/>
                              </a:rPr>
                              <m:t>ℝ</m:t>
                            </m:r>
                          </m:e>
                          <m:sup>
                            <m:r>
                              <a:rPr lang="en-US" b="0" i="1" smtClean="0">
                                <a:latin typeface="Cambria Math" charset="0"/>
                                <a:ea typeface="Cambria Math" charset="0"/>
                                <a:cs typeface="Cambria Math" charset="0"/>
                              </a:rPr>
                              <m:t>𝐻</m:t>
                            </m:r>
                            <m:r>
                              <a:rPr lang="en-US" b="0" i="1" smtClean="0">
                                <a:latin typeface="Cambria Math" charset="0"/>
                                <a:ea typeface="Cambria Math" charset="0"/>
                                <a:cs typeface="Cambria Math" charset="0"/>
                              </a:rPr>
                              <m:t>⋅</m:t>
                            </m:r>
                            <m:r>
                              <a:rPr lang="en-US" b="0" i="1" smtClean="0">
                                <a:latin typeface="Cambria Math" charset="0"/>
                                <a:ea typeface="Cambria Math" charset="0"/>
                                <a:cs typeface="Cambria Math" charset="0"/>
                              </a:rPr>
                              <m:t>𝑊</m:t>
                            </m:r>
                            <m:r>
                              <a:rPr lang="en-US" b="0" i="1" smtClean="0">
                                <a:latin typeface="Cambria Math" charset="0"/>
                                <a:ea typeface="Cambria Math" charset="0"/>
                                <a:cs typeface="Cambria Math" charset="0"/>
                              </a:rPr>
                              <m:t>×3</m:t>
                            </m:r>
                          </m:sup>
                        </m:sSup>
                      </m:oMath>
                    </m:oMathPara>
                  </a14:m>
                  <a:endParaRPr lang="en-US" dirty="0"/>
                </a:p>
              </p:txBody>
            </p:sp>
          </mc:Choice>
          <mc:Fallback xmlns="">
            <p:sp>
              <p:nvSpPr>
                <p:cNvPr id="48" name="TextBox 47"/>
                <p:cNvSpPr txBox="1">
                  <a:spLocks noRot="1" noChangeAspect="1" noMove="1" noResize="1" noEditPoints="1" noAdjustHandles="1" noChangeArrowheads="1" noChangeShapeType="1" noTextEdit="1"/>
                </p:cNvSpPr>
                <p:nvPr/>
              </p:nvSpPr>
              <p:spPr>
                <a:xfrm>
                  <a:off x="1776560" y="1675695"/>
                  <a:ext cx="1403765" cy="333036"/>
                </a:xfrm>
                <a:prstGeom prst="rect">
                  <a:avLst/>
                </a:prstGeom>
                <a:blipFill rotWithShape="0">
                  <a:blip r:embed="rId12"/>
                  <a:stretch>
                    <a:fillRect l="-4188" t="-4444" r="-1571" b="-6667"/>
                  </a:stretch>
                </a:blipFill>
              </p:spPr>
              <p:txBody>
                <a:bodyPr/>
                <a:lstStyle/>
                <a:p>
                  <a:r>
                    <a:rPr lang="en-US">
                      <a:noFill/>
                    </a:rPr>
                    <a:t> </a:t>
                  </a:r>
                </a:p>
              </p:txBody>
            </p:sp>
          </mc:Fallback>
        </mc:AlternateContent>
        <p:sp>
          <p:nvSpPr>
            <p:cNvPr id="49" name="TextBox 48"/>
            <p:cNvSpPr txBox="1"/>
            <p:nvPr/>
          </p:nvSpPr>
          <p:spPr>
            <a:xfrm>
              <a:off x="1711897" y="1300899"/>
              <a:ext cx="1380186" cy="338554"/>
            </a:xfrm>
            <a:prstGeom prst="rect">
              <a:avLst/>
            </a:prstGeom>
            <a:noFill/>
          </p:spPr>
          <p:txBody>
            <a:bodyPr wrap="none" rtlCol="0">
              <a:spAutoFit/>
            </a:bodyPr>
            <a:lstStyle/>
            <a:p>
              <a:r>
                <a:rPr lang="en-US" sz="1600" dirty="0"/>
                <a:t>HR RGB Image</a:t>
              </a:r>
            </a:p>
          </p:txBody>
        </p:sp>
        <p:cxnSp>
          <p:nvCxnSpPr>
            <p:cNvPr id="50" name="Straight Arrow Connector 49"/>
            <p:cNvCxnSpPr/>
            <p:nvPr/>
          </p:nvCxnSpPr>
          <p:spPr>
            <a:xfrm flipV="1">
              <a:off x="1690606" y="3726760"/>
              <a:ext cx="1547178" cy="1931"/>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1613061" y="2120110"/>
              <a:ext cx="0" cy="153820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TextBox 51"/>
                <p:cNvSpPr txBox="1"/>
                <p:nvPr/>
              </p:nvSpPr>
              <p:spPr>
                <a:xfrm>
                  <a:off x="2349217" y="3714396"/>
                  <a:ext cx="21698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𝑊</m:t>
                        </m:r>
                      </m:oMath>
                    </m:oMathPara>
                  </a14:m>
                  <a:endParaRPr lang="en-US" sz="1400" dirty="0"/>
                </a:p>
              </p:txBody>
            </p:sp>
          </mc:Choice>
          <mc:Fallback xmlns="">
            <p:sp>
              <p:nvSpPr>
                <p:cNvPr id="52" name="TextBox 51"/>
                <p:cNvSpPr txBox="1">
                  <a:spLocks noRot="1" noChangeAspect="1" noMove="1" noResize="1" noEditPoints="1" noAdjustHandles="1" noChangeArrowheads="1" noChangeShapeType="1" noTextEdit="1"/>
                </p:cNvSpPr>
                <p:nvPr/>
              </p:nvSpPr>
              <p:spPr>
                <a:xfrm>
                  <a:off x="2349217" y="3714396"/>
                  <a:ext cx="216982" cy="215444"/>
                </a:xfrm>
                <a:prstGeom prst="rect">
                  <a:avLst/>
                </a:prstGeom>
                <a:blipFill rotWithShape="0">
                  <a:blip r:embed="rId10"/>
                  <a:stretch>
                    <a:fillRect l="-37931" r="-31034" b="-3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p:cNvSpPr txBox="1"/>
                <p:nvPr/>
              </p:nvSpPr>
              <p:spPr>
                <a:xfrm>
                  <a:off x="1439416" y="2796151"/>
                  <a:ext cx="122799" cy="2154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𝐻</m:t>
                        </m:r>
                      </m:oMath>
                    </m:oMathPara>
                  </a14:m>
                  <a:endParaRPr lang="en-US" sz="1400" dirty="0"/>
                </a:p>
              </p:txBody>
            </p:sp>
          </mc:Choice>
          <mc:Fallback xmlns="">
            <p:sp>
              <p:nvSpPr>
                <p:cNvPr id="53" name="TextBox 52"/>
                <p:cNvSpPr txBox="1">
                  <a:spLocks noRot="1" noChangeAspect="1" noMove="1" noResize="1" noEditPoints="1" noAdjustHandles="1" noChangeArrowheads="1" noChangeShapeType="1" noTextEdit="1"/>
                </p:cNvSpPr>
                <p:nvPr/>
              </p:nvSpPr>
              <p:spPr>
                <a:xfrm>
                  <a:off x="1439416" y="2796151"/>
                  <a:ext cx="122799" cy="215444"/>
                </a:xfrm>
                <a:prstGeom prst="rect">
                  <a:avLst/>
                </a:prstGeom>
                <a:blipFill rotWithShape="0">
                  <a:blip r:embed="rId11"/>
                  <a:stretch>
                    <a:fillRect l="-62500" r="-93750" b="-27586"/>
                  </a:stretch>
                </a:blipFill>
              </p:spPr>
              <p:txBody>
                <a:bodyPr/>
                <a:lstStyle/>
                <a:p>
                  <a:r>
                    <a:rPr lang="en-US">
                      <a:noFill/>
                    </a:rPr>
                    <a:t> </a:t>
                  </a:r>
                </a:p>
              </p:txBody>
            </p:sp>
          </mc:Fallback>
        </mc:AlternateContent>
        <p:pic>
          <p:nvPicPr>
            <p:cNvPr id="54" name="Picture 53"/>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743740" y="2148616"/>
              <a:ext cx="1494044" cy="150969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nvGrpSpPr>
          <p:cNvPr id="112" name="Group 111"/>
          <p:cNvGrpSpPr/>
          <p:nvPr/>
        </p:nvGrpSpPr>
        <p:grpSpPr>
          <a:xfrm>
            <a:off x="562464" y="811965"/>
            <a:ext cx="3047096" cy="5540708"/>
            <a:chOff x="694725" y="944313"/>
            <a:chExt cx="3047096" cy="5540708"/>
          </a:xfrm>
        </p:grpSpPr>
        <p:sp>
          <p:nvSpPr>
            <p:cNvPr id="59" name="Rounded Rectangle 58"/>
            <p:cNvSpPr/>
            <p:nvPr/>
          </p:nvSpPr>
          <p:spPr>
            <a:xfrm>
              <a:off x="694725" y="1405978"/>
              <a:ext cx="3047096" cy="5079043"/>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674002" y="944313"/>
              <a:ext cx="1007007" cy="461665"/>
            </a:xfrm>
            <a:prstGeom prst="rect">
              <a:avLst/>
            </a:prstGeom>
            <a:noFill/>
          </p:spPr>
          <p:txBody>
            <a:bodyPr wrap="none" rtlCol="0">
              <a:spAutoFit/>
            </a:bodyPr>
            <a:lstStyle/>
            <a:p>
              <a:r>
                <a:rPr lang="en-US" sz="2400" u="sng">
                  <a:solidFill>
                    <a:srgbClr val="FF0000"/>
                  </a:solidFill>
                </a:rPr>
                <a:t>Visible</a:t>
              </a:r>
              <a:endParaRPr lang="en-US" sz="2400" u="sng" dirty="0">
                <a:solidFill>
                  <a:srgbClr val="FF0000"/>
                </a:solidFill>
              </a:endParaRPr>
            </a:p>
          </p:txBody>
        </p:sp>
      </p:grpSp>
      <p:grpSp>
        <p:nvGrpSpPr>
          <p:cNvPr id="113" name="Group 112"/>
          <p:cNvGrpSpPr/>
          <p:nvPr/>
        </p:nvGrpSpPr>
        <p:grpSpPr>
          <a:xfrm>
            <a:off x="3677463" y="811965"/>
            <a:ext cx="5257699" cy="5540707"/>
            <a:chOff x="3677463" y="811965"/>
            <a:chExt cx="5257699" cy="5540707"/>
          </a:xfrm>
        </p:grpSpPr>
        <p:grpSp>
          <p:nvGrpSpPr>
            <p:cNvPr id="111" name="Group 110"/>
            <p:cNvGrpSpPr/>
            <p:nvPr/>
          </p:nvGrpSpPr>
          <p:grpSpPr>
            <a:xfrm>
              <a:off x="4251782" y="811965"/>
              <a:ext cx="2152210" cy="5540707"/>
              <a:chOff x="4621570" y="944313"/>
              <a:chExt cx="2152210" cy="5540707"/>
            </a:xfrm>
          </p:grpSpPr>
          <p:sp>
            <p:nvSpPr>
              <p:cNvPr id="94" name="Rounded Rectangle 93"/>
              <p:cNvSpPr/>
              <p:nvPr/>
            </p:nvSpPr>
            <p:spPr>
              <a:xfrm>
                <a:off x="4621570" y="1405977"/>
                <a:ext cx="2152210" cy="5079043"/>
              </a:xfrm>
              <a:prstGeom prst="roundRect">
                <a:avLst/>
              </a:prstGeom>
              <a:noFill/>
              <a:ln>
                <a:solidFill>
                  <a:srgbClr val="92D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ounded Rectangle 60"/>
              <p:cNvSpPr/>
              <p:nvPr/>
            </p:nvSpPr>
            <p:spPr>
              <a:xfrm>
                <a:off x="4784740" y="1570800"/>
                <a:ext cx="1843720" cy="2199128"/>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p:cNvGrpSpPr/>
              <p:nvPr/>
            </p:nvGrpSpPr>
            <p:grpSpPr>
              <a:xfrm>
                <a:off x="5211064" y="2395512"/>
                <a:ext cx="853796" cy="883457"/>
                <a:chOff x="1278110" y="2149460"/>
                <a:chExt cx="2379489" cy="2462152"/>
              </a:xfrm>
            </p:grpSpPr>
            <p:pic>
              <p:nvPicPr>
                <p:cNvPr id="87" name="Picture 8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88" name="Straight Arrow Connector 87"/>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1" name="TextBox 90"/>
                    <p:cNvSpPr txBox="1"/>
                    <p:nvPr/>
                  </p:nvSpPr>
                  <p:spPr>
                    <a:xfrm>
                      <a:off x="1644699" y="4103181"/>
                      <a:ext cx="355973"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𝑤</m:t>
                            </m:r>
                          </m:oMath>
                        </m:oMathPara>
                      </a14:m>
                      <a:endParaRPr lang="en-US" sz="1200" dirty="0"/>
                    </a:p>
                  </p:txBody>
                </p:sp>
              </mc:Choice>
              <mc:Fallback xmlns="">
                <p:sp>
                  <p:nvSpPr>
                    <p:cNvPr id="91" name="TextBox 90"/>
                    <p:cNvSpPr txBox="1">
                      <a:spLocks noRot="1" noChangeAspect="1" noMove="1" noResize="1" noEditPoints="1" noAdjustHandles="1" noChangeArrowheads="1" noChangeShapeType="1" noTextEdit="1"/>
                    </p:cNvSpPr>
                    <p:nvPr/>
                  </p:nvSpPr>
                  <p:spPr>
                    <a:xfrm>
                      <a:off x="1644699" y="4103181"/>
                      <a:ext cx="355973" cy="428058"/>
                    </a:xfrm>
                    <a:prstGeom prst="rect">
                      <a:avLst/>
                    </a:prstGeom>
                    <a:blipFill rotWithShape="0">
                      <a:blip r:embed="rId14"/>
                      <a:stretch>
                        <a:fillRect l="-28571" r="-19048" b="-2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2" name="TextBox 91"/>
                    <p:cNvSpPr txBox="1"/>
                    <p:nvPr/>
                  </p:nvSpPr>
                  <p:spPr>
                    <a:xfrm>
                      <a:off x="1278110" y="2874810"/>
                      <a:ext cx="284777"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h</m:t>
                            </m:r>
                          </m:oMath>
                        </m:oMathPara>
                      </a14:m>
                      <a:endParaRPr lang="en-US" sz="1200" dirty="0"/>
                    </a:p>
                  </p:txBody>
                </p:sp>
              </mc:Choice>
              <mc:Fallback xmlns="">
                <p:sp>
                  <p:nvSpPr>
                    <p:cNvPr id="92" name="TextBox 91"/>
                    <p:cNvSpPr txBox="1">
                      <a:spLocks noRot="1" noChangeAspect="1" noMove="1" noResize="1" noEditPoints="1" noAdjustHandles="1" noChangeArrowheads="1" noChangeShapeType="1" noTextEdit="1"/>
                    </p:cNvSpPr>
                    <p:nvPr/>
                  </p:nvSpPr>
                  <p:spPr>
                    <a:xfrm>
                      <a:off x="1278110" y="2874810"/>
                      <a:ext cx="284777" cy="428058"/>
                    </a:xfrm>
                    <a:prstGeom prst="rect">
                      <a:avLst/>
                    </a:prstGeom>
                    <a:blipFill rotWithShape="0">
                      <a:blip r:embed="rId5"/>
                      <a:stretch>
                        <a:fillRect l="-47059" r="-47059" b="-3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3015839" y="4183554"/>
                      <a:ext cx="325354" cy="4280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charset="0"/>
                              </a:rPr>
                              <m:t>𝐵</m:t>
                            </m:r>
                          </m:oMath>
                        </m:oMathPara>
                      </a14:m>
                      <a:endParaRPr lang="en-US" sz="12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63" name="TextBox 62"/>
                  <p:cNvSpPr txBox="1"/>
                  <p:nvPr/>
                </p:nvSpPr>
                <p:spPr>
                  <a:xfrm>
                    <a:off x="4933417" y="1995593"/>
                    <a:ext cx="1556708" cy="3132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charset="0"/>
                                </a:rPr>
                              </m:ctrlPr>
                            </m:sSubPr>
                            <m:e>
                              <m:r>
                                <a:rPr lang="en-US" sz="2000" b="0" i="1" smtClean="0">
                                  <a:latin typeface="Cambria Math" charset="0"/>
                                </a:rPr>
                                <m:t>𝑋</m:t>
                              </m:r>
                            </m:e>
                            <m:sub>
                              <m:r>
                                <a:rPr lang="en-US" sz="2000" b="0" i="1" smtClean="0">
                                  <a:latin typeface="Cambria Math" charset="0"/>
                                </a:rPr>
                                <m:t>𝑛𝑣</m:t>
                              </m:r>
                            </m:sub>
                          </m:sSub>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h</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𝑤</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𝐵</m:t>
                              </m:r>
                            </m:sup>
                          </m:sSup>
                        </m:oMath>
                      </m:oMathPara>
                    </a14:m>
                    <a:endParaRPr lang="en-US" sz="2000" dirty="0"/>
                  </a:p>
                </p:txBody>
              </p:sp>
            </mc:Choice>
            <mc:Fallback xmlns="">
              <p:sp>
                <p:nvSpPr>
                  <p:cNvPr id="63" name="TextBox 62"/>
                  <p:cNvSpPr txBox="1">
                    <a:spLocks noRot="1" noChangeAspect="1" noMove="1" noResize="1" noEditPoints="1" noAdjustHandles="1" noChangeArrowheads="1" noChangeShapeType="1" noTextEdit="1"/>
                  </p:cNvSpPr>
                  <p:nvPr/>
                </p:nvSpPr>
                <p:spPr>
                  <a:xfrm>
                    <a:off x="4933417" y="1995593"/>
                    <a:ext cx="1556708" cy="313291"/>
                  </a:xfrm>
                  <a:prstGeom prst="rect">
                    <a:avLst/>
                  </a:prstGeom>
                  <a:blipFill rotWithShape="0">
                    <a:blip r:embed="rId15"/>
                    <a:stretch>
                      <a:fillRect l="-3529" t="-3922" r="-1176" b="-13725"/>
                    </a:stretch>
                  </a:blipFill>
                </p:spPr>
                <p:txBody>
                  <a:bodyPr/>
                  <a:lstStyle/>
                  <a:p>
                    <a:r>
                      <a:rPr lang="en-US">
                        <a:noFill/>
                      </a:rPr>
                      <a:t> </a:t>
                    </a:r>
                  </a:p>
                </p:txBody>
              </p:sp>
            </mc:Fallback>
          </mc:AlternateContent>
          <p:sp>
            <p:nvSpPr>
              <p:cNvPr id="64" name="TextBox 63"/>
              <p:cNvSpPr txBox="1"/>
              <p:nvPr/>
            </p:nvSpPr>
            <p:spPr>
              <a:xfrm>
                <a:off x="5168956" y="1685497"/>
                <a:ext cx="806900" cy="281588"/>
              </a:xfrm>
              <a:prstGeom prst="rect">
                <a:avLst/>
              </a:prstGeom>
              <a:noFill/>
            </p:spPr>
            <p:txBody>
              <a:bodyPr wrap="none" rtlCol="0">
                <a:spAutoFit/>
              </a:bodyPr>
              <a:lstStyle/>
              <a:p>
                <a:r>
                  <a:rPr lang="en-US" sz="1600" dirty="0"/>
                  <a:t>XRF Cube</a:t>
                </a:r>
              </a:p>
            </p:txBody>
          </p:sp>
          <p:grpSp>
            <p:nvGrpSpPr>
              <p:cNvPr id="65" name="Group 64"/>
              <p:cNvGrpSpPr/>
              <p:nvPr/>
            </p:nvGrpSpPr>
            <p:grpSpPr>
              <a:xfrm>
                <a:off x="4790009" y="4294695"/>
                <a:ext cx="1838451" cy="2094071"/>
                <a:chOff x="6883890" y="1234662"/>
                <a:chExt cx="2210373" cy="2517706"/>
              </a:xfrm>
            </p:grpSpPr>
            <p:sp>
              <p:nvSpPr>
                <p:cNvPr id="76" name="Rounded Rectangle 75"/>
                <p:cNvSpPr/>
                <p:nvPr/>
              </p:nvSpPr>
              <p:spPr>
                <a:xfrm>
                  <a:off x="6883890" y="1234662"/>
                  <a:ext cx="2210373" cy="251770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7" name="TextBox 76"/>
                <p:cNvSpPr txBox="1"/>
                <p:nvPr/>
              </p:nvSpPr>
              <p:spPr>
                <a:xfrm>
                  <a:off x="6980852" y="1252688"/>
                  <a:ext cx="1732910" cy="338554"/>
                </a:xfrm>
                <a:prstGeom prst="rect">
                  <a:avLst/>
                </a:prstGeom>
                <a:noFill/>
              </p:spPr>
              <p:txBody>
                <a:bodyPr wrap="none" rtlCol="0">
                  <a:spAutoFit/>
                </a:bodyPr>
                <a:lstStyle/>
                <a:p>
                  <a:r>
                    <a:rPr lang="en-US" sz="1600" dirty="0"/>
                    <a:t>High Res XRF Cube</a:t>
                  </a:r>
                </a:p>
              </p:txBody>
            </p:sp>
            <mc:AlternateContent xmlns:mc="http://schemas.openxmlformats.org/markup-compatibility/2006" xmlns:a14="http://schemas.microsoft.com/office/drawing/2010/main">
              <mc:Choice Requires="a14">
                <p:sp>
                  <p:nvSpPr>
                    <p:cNvPr id="78" name="TextBox 77"/>
                    <p:cNvSpPr txBox="1"/>
                    <p:nvPr/>
                  </p:nvSpPr>
                  <p:spPr>
                    <a:xfrm>
                      <a:off x="7153641" y="1653169"/>
                      <a:ext cx="146347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latin typeface="Cambria Math" charset="0"/>
                                  </a:rPr>
                                </m:ctrlPr>
                              </m:sSubPr>
                              <m:e>
                                <m:r>
                                  <a:rPr lang="en-US" sz="2000" b="0" i="1" smtClean="0">
                                    <a:latin typeface="Cambria Math" charset="0"/>
                                  </a:rPr>
                                  <m:t>𝑌</m:t>
                                </m:r>
                              </m:e>
                              <m:sub>
                                <m:r>
                                  <a:rPr lang="en-US" sz="2000" b="0" i="1" smtClean="0">
                                    <a:latin typeface="Cambria Math" charset="0"/>
                                  </a:rPr>
                                  <m:t>𝑣</m:t>
                                </m:r>
                              </m:sub>
                            </m:sSub>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𝑊</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𝐻</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𝐵</m:t>
                                </m:r>
                              </m:sup>
                            </m:sSup>
                          </m:oMath>
                        </m:oMathPara>
                      </a14:m>
                      <a:endParaRPr lang="en-US" sz="2000" dirty="0"/>
                    </a:p>
                  </p:txBody>
                </p:sp>
              </mc:Choice>
              <mc:Fallback xmlns="">
                <p:sp>
                  <p:nvSpPr>
                    <p:cNvPr id="78" name="TextBox 77"/>
                    <p:cNvSpPr txBox="1">
                      <a:spLocks noRot="1" noChangeAspect="1" noMove="1" noResize="1" noEditPoints="1" noAdjustHandles="1" noChangeArrowheads="1" noChangeShapeType="1" noTextEdit="1"/>
                    </p:cNvSpPr>
                    <p:nvPr/>
                  </p:nvSpPr>
                  <p:spPr>
                    <a:xfrm>
                      <a:off x="7153641" y="1653169"/>
                      <a:ext cx="1463478" cy="307777"/>
                    </a:xfrm>
                    <a:prstGeom prst="rect">
                      <a:avLst/>
                    </a:prstGeom>
                    <a:blipFill rotWithShape="0">
                      <a:blip r:embed="rId16"/>
                      <a:stretch>
                        <a:fillRect l="-7500" t="-4762" r="-17000" b="-35714"/>
                      </a:stretch>
                    </a:blipFill>
                  </p:spPr>
                  <p:txBody>
                    <a:bodyPr/>
                    <a:lstStyle/>
                    <a:p>
                      <a:r>
                        <a:rPr lang="en-US">
                          <a:noFill/>
                        </a:rPr>
                        <a:t> </a:t>
                      </a:r>
                    </a:p>
                  </p:txBody>
                </p:sp>
              </mc:Fallback>
            </mc:AlternateContent>
            <p:grpSp>
              <p:nvGrpSpPr>
                <p:cNvPr id="79" name="Group 78"/>
                <p:cNvGrpSpPr/>
                <p:nvPr/>
              </p:nvGrpSpPr>
              <p:grpSpPr>
                <a:xfrm>
                  <a:off x="7069278" y="2105587"/>
                  <a:ext cx="1652088" cy="1616252"/>
                  <a:chOff x="1170058" y="2149460"/>
                  <a:chExt cx="2487541" cy="2433587"/>
                </a:xfrm>
              </p:grpSpPr>
              <p:pic>
                <p:nvPicPr>
                  <p:cNvPr id="80" name="Picture 7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81" name="Straight Arrow Connector 80"/>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4" name="TextBox 83"/>
                      <p:cNvSpPr txBox="1"/>
                      <p:nvPr/>
                    </p:nvSpPr>
                    <p:spPr>
                      <a:xfrm>
                        <a:off x="1554985" y="4101315"/>
                        <a:ext cx="402344"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𝑊</m:t>
                              </m:r>
                            </m:oMath>
                          </m:oMathPara>
                        </a14:m>
                        <a:endParaRPr lang="en-US" sz="1400" dirty="0"/>
                      </a:p>
                    </p:txBody>
                  </p:sp>
                </mc:Choice>
                <mc:Fallback xmlns="">
                  <p:sp>
                    <p:nvSpPr>
                      <p:cNvPr id="84" name="TextBox 83"/>
                      <p:cNvSpPr txBox="1">
                        <a:spLocks noRot="1" noChangeAspect="1" noMove="1" noResize="1" noEditPoints="1" noAdjustHandles="1" noChangeArrowheads="1" noChangeShapeType="1" noTextEdit="1"/>
                      </p:cNvSpPr>
                      <p:nvPr/>
                    </p:nvSpPr>
                    <p:spPr>
                      <a:xfrm>
                        <a:off x="1554985" y="4101315"/>
                        <a:ext cx="402344" cy="399493"/>
                      </a:xfrm>
                      <a:prstGeom prst="rect">
                        <a:avLst/>
                      </a:prstGeom>
                      <a:blipFill rotWithShape="0">
                        <a:blip r:embed="rId17"/>
                        <a:stretch>
                          <a:fillRect l="-16216" r="-16216" b="-540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5" name="TextBox 84"/>
                      <p:cNvSpPr txBox="1"/>
                      <p:nvPr/>
                    </p:nvSpPr>
                    <p:spPr>
                      <a:xfrm>
                        <a:off x="1170058" y="2881662"/>
                        <a:ext cx="327797"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𝐻</m:t>
                              </m:r>
                            </m:oMath>
                          </m:oMathPara>
                        </a14:m>
                        <a:endParaRPr lang="en-US" sz="1400" dirty="0"/>
                      </a:p>
                    </p:txBody>
                  </p:sp>
                </mc:Choice>
                <mc:Fallback xmlns="">
                  <p:sp>
                    <p:nvSpPr>
                      <p:cNvPr id="85" name="TextBox 84"/>
                      <p:cNvSpPr txBox="1">
                        <a:spLocks noRot="1" noChangeAspect="1" noMove="1" noResize="1" noEditPoints="1" noAdjustHandles="1" noChangeArrowheads="1" noChangeShapeType="1" noTextEdit="1"/>
                      </p:cNvSpPr>
                      <p:nvPr/>
                    </p:nvSpPr>
                    <p:spPr>
                      <a:xfrm>
                        <a:off x="1170058" y="2881662"/>
                        <a:ext cx="327797" cy="399493"/>
                      </a:xfrm>
                      <a:prstGeom prst="rect">
                        <a:avLst/>
                      </a:prstGeom>
                      <a:blipFill rotWithShape="0">
                        <a:blip r:embed="rId18"/>
                        <a:stretch>
                          <a:fillRect l="-20000" r="-16667"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6" name="TextBox 85"/>
                      <p:cNvSpPr txBox="1"/>
                      <p:nvPr/>
                    </p:nvSpPr>
                    <p:spPr>
                      <a:xfrm>
                        <a:off x="3015839" y="4183555"/>
                        <a:ext cx="303185" cy="39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𝐵</m:t>
                              </m:r>
                            </m:oMath>
                          </m:oMathPara>
                        </a14:m>
                        <a:endParaRPr lang="en-US" sz="1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p:grpSp>
          <p:sp>
            <p:nvSpPr>
              <p:cNvPr id="66" name="Right Arrow 65"/>
              <p:cNvSpPr/>
              <p:nvPr/>
            </p:nvSpPr>
            <p:spPr>
              <a:xfrm rot="5400000">
                <a:off x="5459335" y="3912159"/>
                <a:ext cx="339124" cy="3385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Box 94"/>
              <p:cNvSpPr txBox="1"/>
              <p:nvPr/>
            </p:nvSpPr>
            <p:spPr>
              <a:xfrm>
                <a:off x="4958623" y="944313"/>
                <a:ext cx="1539204" cy="461665"/>
              </a:xfrm>
              <a:prstGeom prst="rect">
                <a:avLst/>
              </a:prstGeom>
              <a:noFill/>
            </p:spPr>
            <p:txBody>
              <a:bodyPr wrap="none" rtlCol="0">
                <a:spAutoFit/>
              </a:bodyPr>
              <a:lstStyle/>
              <a:p>
                <a:r>
                  <a:rPr lang="en-US" sz="2400" u="sng" dirty="0">
                    <a:solidFill>
                      <a:srgbClr val="92D050"/>
                    </a:solidFill>
                  </a:rPr>
                  <a:t>Not Visible</a:t>
                </a:r>
              </a:p>
            </p:txBody>
          </p:sp>
        </p:grpSp>
        <mc:AlternateContent xmlns:mc="http://schemas.openxmlformats.org/markup-compatibility/2006" xmlns:a14="http://schemas.microsoft.com/office/drawing/2010/main">
          <mc:Choice Requires="a14">
            <p:sp>
              <p:nvSpPr>
                <p:cNvPr id="97" name="TextBox 96"/>
                <p:cNvSpPr txBox="1"/>
                <p:nvPr/>
              </p:nvSpPr>
              <p:spPr>
                <a:xfrm>
                  <a:off x="3677463" y="3476422"/>
                  <a:ext cx="498533"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charset="0"/>
                          </a:rPr>
                          <m:t>+</m:t>
                        </m:r>
                      </m:oMath>
                    </m:oMathPara>
                  </a14:m>
                  <a:endParaRPr lang="en-US" sz="4000" dirty="0"/>
                </a:p>
              </p:txBody>
            </p:sp>
          </mc:Choice>
          <mc:Fallback xmlns="">
            <p:sp>
              <p:nvSpPr>
                <p:cNvPr id="97" name="TextBox 96"/>
                <p:cNvSpPr txBox="1">
                  <a:spLocks noRot="1" noChangeAspect="1" noMove="1" noResize="1" noEditPoints="1" noAdjustHandles="1" noChangeArrowheads="1" noChangeShapeType="1" noTextEdit="1"/>
                </p:cNvSpPr>
                <p:nvPr/>
              </p:nvSpPr>
              <p:spPr>
                <a:xfrm>
                  <a:off x="3677463" y="3476422"/>
                  <a:ext cx="498533" cy="615553"/>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6456109" y="3509432"/>
                  <a:ext cx="498533"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b="0" i="1" smtClean="0">
                            <a:latin typeface="Cambria Math" charset="0"/>
                          </a:rPr>
                          <m:t>=</m:t>
                        </m:r>
                      </m:oMath>
                    </m:oMathPara>
                  </a14:m>
                  <a:endParaRPr lang="en-US" sz="4000" dirty="0"/>
                </a:p>
              </p:txBody>
            </p:sp>
          </mc:Choice>
          <mc:Fallback xmlns="">
            <p:sp>
              <p:nvSpPr>
                <p:cNvPr id="98" name="TextBox 97"/>
                <p:cNvSpPr txBox="1">
                  <a:spLocks noRot="1" noChangeAspect="1" noMove="1" noResize="1" noEditPoints="1" noAdjustHandles="1" noChangeArrowheads="1" noChangeShapeType="1" noTextEdit="1"/>
                </p:cNvSpPr>
                <p:nvPr/>
              </p:nvSpPr>
              <p:spPr>
                <a:xfrm>
                  <a:off x="6456109" y="3509432"/>
                  <a:ext cx="498533" cy="615553"/>
                </a:xfrm>
                <a:prstGeom prst="rect">
                  <a:avLst/>
                </a:prstGeom>
                <a:blipFill rotWithShape="0">
                  <a:blip r:embed="rId20"/>
                  <a:stretch>
                    <a:fillRect/>
                  </a:stretch>
                </a:blipFill>
              </p:spPr>
              <p:txBody>
                <a:bodyPr/>
                <a:lstStyle/>
                <a:p>
                  <a:r>
                    <a:rPr lang="en-US">
                      <a:noFill/>
                    </a:rPr>
                    <a:t> </a:t>
                  </a:r>
                </a:p>
              </p:txBody>
            </p:sp>
          </mc:Fallback>
        </mc:AlternateContent>
        <p:grpSp>
          <p:nvGrpSpPr>
            <p:cNvPr id="99" name="Group 98"/>
            <p:cNvGrpSpPr/>
            <p:nvPr/>
          </p:nvGrpSpPr>
          <p:grpSpPr>
            <a:xfrm>
              <a:off x="7096711" y="2804702"/>
              <a:ext cx="1838451" cy="2094071"/>
              <a:chOff x="6883890" y="1234662"/>
              <a:chExt cx="2210373" cy="2517706"/>
            </a:xfrm>
          </p:grpSpPr>
          <p:sp>
            <p:nvSpPr>
              <p:cNvPr id="100" name="Rounded Rectangle 99"/>
              <p:cNvSpPr/>
              <p:nvPr/>
            </p:nvSpPr>
            <p:spPr>
              <a:xfrm>
                <a:off x="6883890" y="1234662"/>
                <a:ext cx="2210373" cy="251770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1" name="TextBox 100"/>
              <p:cNvSpPr txBox="1"/>
              <p:nvPr/>
            </p:nvSpPr>
            <p:spPr>
              <a:xfrm>
                <a:off x="6980852" y="1252688"/>
                <a:ext cx="1732910" cy="338554"/>
              </a:xfrm>
              <a:prstGeom prst="rect">
                <a:avLst/>
              </a:prstGeom>
              <a:noFill/>
            </p:spPr>
            <p:txBody>
              <a:bodyPr wrap="none" rtlCol="0">
                <a:spAutoFit/>
              </a:bodyPr>
              <a:lstStyle/>
              <a:p>
                <a:r>
                  <a:rPr lang="en-US" sz="1600" dirty="0"/>
                  <a:t>High Res XRF Cube</a:t>
                </a:r>
              </a:p>
            </p:txBody>
          </p:sp>
          <mc:AlternateContent xmlns:mc="http://schemas.openxmlformats.org/markup-compatibility/2006" xmlns:a14="http://schemas.microsoft.com/office/drawing/2010/main">
            <mc:Choice Requires="a14">
              <p:sp>
                <p:nvSpPr>
                  <p:cNvPr id="102" name="TextBox 101"/>
                  <p:cNvSpPr txBox="1"/>
                  <p:nvPr/>
                </p:nvSpPr>
                <p:spPr>
                  <a:xfrm>
                    <a:off x="7153641" y="1653169"/>
                    <a:ext cx="1651613" cy="370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𝑌</m:t>
                          </m:r>
                          <m:r>
                            <a:rPr lang="en-US" sz="2000" b="0" i="1" smtClean="0">
                              <a:latin typeface="Cambria Math" charset="0"/>
                            </a:rPr>
                            <m:t>∈</m:t>
                          </m:r>
                          <m:sSup>
                            <m:sSupPr>
                              <m:ctrlPr>
                                <a:rPr lang="en-US" sz="2000" b="0" i="1" smtClean="0">
                                  <a:latin typeface="Cambria Math" charset="0"/>
                                  <a:ea typeface="Cambria Math" charset="0"/>
                                  <a:cs typeface="Cambria Math" charset="0"/>
                                </a:rPr>
                              </m:ctrlPr>
                            </m:sSupPr>
                            <m:e>
                              <m:r>
                                <a:rPr lang="en-US" sz="2000" b="0" i="1" smtClean="0">
                                  <a:latin typeface="Cambria Math" charset="0"/>
                                  <a:ea typeface="Cambria Math" charset="0"/>
                                  <a:cs typeface="Cambria Math" charset="0"/>
                                </a:rPr>
                                <m:t>ℝ</m:t>
                              </m:r>
                            </m:e>
                            <m:sup>
                              <m:r>
                                <a:rPr lang="en-US" sz="2000" b="0" i="1" smtClean="0">
                                  <a:latin typeface="Cambria Math" charset="0"/>
                                  <a:ea typeface="Cambria Math" charset="0"/>
                                  <a:cs typeface="Cambria Math" charset="0"/>
                                </a:rPr>
                                <m:t>𝑊</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𝐻</m:t>
                              </m:r>
                              <m:r>
                                <a:rPr lang="en-US" sz="2000" b="0" i="1" smtClean="0">
                                  <a:latin typeface="Cambria Math" charset="0"/>
                                  <a:ea typeface="Cambria Math" charset="0"/>
                                  <a:cs typeface="Cambria Math" charset="0"/>
                                </a:rPr>
                                <m:t>×</m:t>
                              </m:r>
                              <m:r>
                                <a:rPr lang="en-US" sz="2000" b="0" i="1" smtClean="0">
                                  <a:latin typeface="Cambria Math" charset="0"/>
                                  <a:ea typeface="Cambria Math" charset="0"/>
                                  <a:cs typeface="Cambria Math" charset="0"/>
                                </a:rPr>
                                <m:t>𝐵</m:t>
                              </m:r>
                            </m:sup>
                          </m:sSup>
                        </m:oMath>
                      </m:oMathPara>
                    </a14:m>
                    <a:endParaRPr lang="en-US" sz="2000" dirty="0"/>
                  </a:p>
                </p:txBody>
              </p:sp>
            </mc:Choice>
            <mc:Fallback xmlns="">
              <p:sp>
                <p:nvSpPr>
                  <p:cNvPr id="102" name="TextBox 101"/>
                  <p:cNvSpPr txBox="1">
                    <a:spLocks noRot="1" noChangeAspect="1" noMove="1" noResize="1" noEditPoints="1" noAdjustHandles="1" noChangeArrowheads="1" noChangeShapeType="1" noTextEdit="1"/>
                  </p:cNvSpPr>
                  <p:nvPr/>
                </p:nvSpPr>
                <p:spPr>
                  <a:xfrm>
                    <a:off x="7153641" y="1653169"/>
                    <a:ext cx="1651613" cy="370041"/>
                  </a:xfrm>
                  <a:prstGeom prst="rect">
                    <a:avLst/>
                  </a:prstGeom>
                  <a:blipFill rotWithShape="0">
                    <a:blip r:embed="rId21"/>
                    <a:stretch>
                      <a:fillRect l="-4000" t="-1961" r="-1333" b="-5882"/>
                    </a:stretch>
                  </a:blipFill>
                </p:spPr>
                <p:txBody>
                  <a:bodyPr/>
                  <a:lstStyle/>
                  <a:p>
                    <a:r>
                      <a:rPr lang="en-US">
                        <a:noFill/>
                      </a:rPr>
                      <a:t> </a:t>
                    </a:r>
                  </a:p>
                </p:txBody>
              </p:sp>
            </mc:Fallback>
          </mc:AlternateContent>
          <p:grpSp>
            <p:nvGrpSpPr>
              <p:cNvPr id="103" name="Group 102"/>
              <p:cNvGrpSpPr/>
              <p:nvPr/>
            </p:nvGrpSpPr>
            <p:grpSpPr>
              <a:xfrm>
                <a:off x="7069278" y="2105587"/>
                <a:ext cx="1652088" cy="1616252"/>
                <a:chOff x="1170058" y="2149460"/>
                <a:chExt cx="2487541" cy="2433587"/>
              </a:xfrm>
            </p:grpSpPr>
            <p:pic>
              <p:nvPicPr>
                <p:cNvPr id="104" name="Picture 10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95664" y="2149460"/>
                  <a:ext cx="1961935" cy="2002077"/>
                </a:xfrm>
                <a:prstGeom prst="rect">
                  <a:avLst/>
                </a:prstGeom>
              </p:spPr>
            </p:pic>
            <p:cxnSp>
              <p:nvCxnSpPr>
                <p:cNvPr id="105" name="Straight Arrow Connector 104"/>
                <p:cNvCxnSpPr/>
                <p:nvPr/>
              </p:nvCxnSpPr>
              <p:spPr>
                <a:xfrm>
                  <a:off x="1576929" y="3851328"/>
                  <a:ext cx="675139" cy="415572"/>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V="1">
                  <a:off x="2339061" y="4059114"/>
                  <a:ext cx="1318537" cy="19463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1576929" y="2357246"/>
                  <a:ext cx="0" cy="1333913"/>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p:cNvSpPr txBox="1"/>
                    <p:nvPr/>
                  </p:nvSpPr>
                  <p:spPr>
                    <a:xfrm>
                      <a:off x="1554985" y="4101315"/>
                      <a:ext cx="402344"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𝑊</m:t>
                            </m:r>
                          </m:oMath>
                        </m:oMathPara>
                      </a14:m>
                      <a:endParaRPr lang="en-US" sz="1400" dirty="0"/>
                    </a:p>
                  </p:txBody>
                </p:sp>
              </mc:Choice>
              <mc:Fallback xmlns="">
                <p:sp>
                  <p:nvSpPr>
                    <p:cNvPr id="108" name="TextBox 107"/>
                    <p:cNvSpPr txBox="1">
                      <a:spLocks noRot="1" noChangeAspect="1" noMove="1" noResize="1" noEditPoints="1" noAdjustHandles="1" noChangeArrowheads="1" noChangeShapeType="1" noTextEdit="1"/>
                    </p:cNvSpPr>
                    <p:nvPr/>
                  </p:nvSpPr>
                  <p:spPr>
                    <a:xfrm>
                      <a:off x="1554985" y="4101315"/>
                      <a:ext cx="402344" cy="399493"/>
                    </a:xfrm>
                    <a:prstGeom prst="rect">
                      <a:avLst/>
                    </a:prstGeom>
                    <a:blipFill rotWithShape="0">
                      <a:blip r:embed="rId22"/>
                      <a:stretch>
                        <a:fillRect l="-16216" r="-16216" b="-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1170058" y="2881662"/>
                      <a:ext cx="327797" cy="3994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𝐻</m:t>
                            </m:r>
                          </m:oMath>
                        </m:oMathPara>
                      </a14:m>
                      <a:endParaRPr lang="en-US" sz="1400" dirty="0"/>
                    </a:p>
                  </p:txBody>
                </p:sp>
              </mc:Choice>
              <mc:Fallback xmlns="">
                <p:sp>
                  <p:nvSpPr>
                    <p:cNvPr id="109" name="TextBox 108"/>
                    <p:cNvSpPr txBox="1">
                      <a:spLocks noRot="1" noChangeAspect="1" noMove="1" noResize="1" noEditPoints="1" noAdjustHandles="1" noChangeArrowheads="1" noChangeShapeType="1" noTextEdit="1"/>
                    </p:cNvSpPr>
                    <p:nvPr/>
                  </p:nvSpPr>
                  <p:spPr>
                    <a:xfrm>
                      <a:off x="1170058" y="2881662"/>
                      <a:ext cx="327797" cy="399493"/>
                    </a:xfrm>
                    <a:prstGeom prst="rect">
                      <a:avLst/>
                    </a:prstGeom>
                    <a:blipFill rotWithShape="0">
                      <a:blip r:embed="rId23"/>
                      <a:stretch>
                        <a:fillRect l="-20000" r="-16667" b="-277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3015839" y="4183555"/>
                      <a:ext cx="303185" cy="3994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charset="0"/>
                              </a:rPr>
                              <m:t>𝐵</m:t>
                            </m:r>
                          </m:oMath>
                        </m:oMathPara>
                      </a14:m>
                      <a:endParaRPr lang="en-US" sz="1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3015839" y="4183554"/>
                      <a:ext cx="217509" cy="287747"/>
                    </a:xfrm>
                    <a:prstGeom prst="rect">
                      <a:avLst/>
                    </a:prstGeom>
                    <a:blipFill rotWithShape="0">
                      <a:blip r:embed="rId6"/>
                      <a:stretch>
                        <a:fillRect l="-44444" r="-41667" b="-36170"/>
                      </a:stretch>
                    </a:blipFill>
                  </p:spPr>
                  <p:txBody>
                    <a:bodyPr/>
                    <a:lstStyle/>
                    <a:p>
                      <a:r>
                        <a:rPr lang="en-US">
                          <a:noFill/>
                        </a:rPr>
                        <a:t> </a:t>
                      </a:r>
                    </a:p>
                  </p:txBody>
                </p:sp>
              </mc:Fallback>
            </mc:AlternateContent>
          </p:grpSp>
        </p:grpSp>
      </p:grpSp>
    </p:spTree>
    <p:extLst>
      <p:ext uri="{BB962C8B-B14F-4D97-AF65-F5344CB8AC3E}">
        <p14:creationId xmlns:p14="http://schemas.microsoft.com/office/powerpoint/2010/main" val="113413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ounded Rectangle 42"/>
          <p:cNvSpPr/>
          <p:nvPr/>
        </p:nvSpPr>
        <p:spPr>
          <a:xfrm>
            <a:off x="1310041" y="1283751"/>
            <a:ext cx="2949725" cy="1232691"/>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5906"/>
            <a:ext cx="8229600" cy="1143000"/>
          </a:xfrm>
        </p:spPr>
        <p:txBody>
          <a:bodyPr>
            <a:normAutofit/>
          </a:bodyPr>
          <a:lstStyle/>
          <a:p>
            <a:r>
              <a:rPr lang="en-US" sz="3600" dirty="0"/>
              <a:t>RGB Fusion Model for Hidden Layers</a:t>
            </a:r>
          </a:p>
        </p:txBody>
      </p:sp>
      <mc:AlternateContent xmlns:mc="http://schemas.openxmlformats.org/markup-compatibility/2006" xmlns:a14="http://schemas.microsoft.com/office/drawing/2010/main">
        <mc:Choice Requires="a14">
          <p:sp>
            <p:nvSpPr>
              <p:cNvPr id="68" name="TextBox 67"/>
              <p:cNvSpPr txBox="1"/>
              <p:nvPr/>
            </p:nvSpPr>
            <p:spPr>
              <a:xfrm>
                <a:off x="1476267" y="1315224"/>
                <a:ext cx="3223301" cy="1169551"/>
              </a:xfrm>
              <a:prstGeom prst="rect">
                <a:avLst/>
              </a:prstGeom>
              <a:noFill/>
            </p:spPr>
            <p:txBody>
              <a:bodyPr wrap="square" rtlCol="0">
                <a:spAutoFit/>
              </a:bodyPr>
              <a:lstStyle/>
              <a:p>
                <a14:m>
                  <m:oMath xmlns:m="http://schemas.openxmlformats.org/officeDocument/2006/math">
                    <m:r>
                      <a:rPr lang="en-US" sz="1400" b="0" i="1" smtClean="0">
                        <a:latin typeface="Cambria Math" charset="0"/>
                      </a:rPr>
                      <m:t>𝑋</m:t>
                    </m:r>
                  </m:oMath>
                </a14:m>
                <a:r>
                  <a:rPr lang="en-US" sz="1400" dirty="0"/>
                  <a:t>: Low resolution input XRF image</a:t>
                </a:r>
              </a:p>
              <a:p>
                <a14:m>
                  <m:oMath xmlns:m="http://schemas.openxmlformats.org/officeDocument/2006/math">
                    <m:sSub>
                      <m:sSubPr>
                        <m:ctrlPr>
                          <a:rPr lang="en-US" sz="1400" i="1">
                            <a:latin typeface="Cambria Math" charset="0"/>
                          </a:rPr>
                        </m:ctrlPr>
                      </m:sSubPr>
                      <m:e>
                        <m:r>
                          <a:rPr lang="en-US" sz="1400" i="1">
                            <a:latin typeface="Cambria Math" charset="0"/>
                          </a:rPr>
                          <m:t>𝑋</m:t>
                        </m:r>
                      </m:e>
                      <m:sub>
                        <m:r>
                          <a:rPr lang="en-US" sz="1400" i="1">
                            <a:latin typeface="Cambria Math" charset="0"/>
                          </a:rPr>
                          <m:t>𝑣</m:t>
                        </m:r>
                      </m:sub>
                    </m:sSub>
                  </m:oMath>
                </a14:m>
                <a:r>
                  <a:rPr lang="en-US" sz="1400" dirty="0"/>
                  <a:t>: Visible part of </a:t>
                </a:r>
                <a14:m>
                  <m:oMath xmlns:m="http://schemas.openxmlformats.org/officeDocument/2006/math">
                    <m:r>
                      <a:rPr lang="en-US" sz="1400" i="1">
                        <a:latin typeface="Cambria Math" charset="0"/>
                      </a:rPr>
                      <m:t>𝑋</m:t>
                    </m:r>
                  </m:oMath>
                </a14:m>
                <a:endParaRPr lang="en-US" sz="1400" dirty="0"/>
              </a:p>
              <a:p>
                <a14:m>
                  <m:oMath xmlns:m="http://schemas.openxmlformats.org/officeDocument/2006/math">
                    <m:sSub>
                      <m:sSubPr>
                        <m:ctrlPr>
                          <a:rPr lang="en-US" sz="1400" i="1">
                            <a:latin typeface="Cambria Math" charset="0"/>
                          </a:rPr>
                        </m:ctrlPr>
                      </m:sSubPr>
                      <m:e>
                        <m:r>
                          <a:rPr lang="en-US" sz="1400" i="1">
                            <a:latin typeface="Cambria Math" charset="0"/>
                          </a:rPr>
                          <m:t>𝑋</m:t>
                        </m:r>
                      </m:e>
                      <m:sub>
                        <m:r>
                          <a:rPr lang="en-US" sz="1400" i="1">
                            <a:latin typeface="Cambria Math" charset="0"/>
                          </a:rPr>
                          <m:t>𝑛𝑣</m:t>
                        </m:r>
                      </m:sub>
                    </m:sSub>
                  </m:oMath>
                </a14:m>
                <a:r>
                  <a:rPr lang="en-US" sz="1400" dirty="0"/>
                  <a:t>: Non-visible part of </a:t>
                </a:r>
                <a14:m>
                  <m:oMath xmlns:m="http://schemas.openxmlformats.org/officeDocument/2006/math">
                    <m:r>
                      <a:rPr lang="en-US" sz="1400" i="1">
                        <a:latin typeface="Cambria Math" charset="0"/>
                      </a:rPr>
                      <m:t>𝑋</m:t>
                    </m:r>
                  </m:oMath>
                </a14:m>
                <a:endParaRPr lang="en-US" sz="1400" dirty="0"/>
              </a:p>
              <a:p>
                <a14:m>
                  <m:oMath xmlns:m="http://schemas.openxmlformats.org/officeDocument/2006/math">
                    <m:r>
                      <a:rPr lang="en-US" sz="1400" i="1">
                        <a:latin typeface="Cambria Math" charset="0"/>
                      </a:rPr>
                      <m:t>𝐼</m:t>
                    </m:r>
                    <m:r>
                      <a:rPr lang="en-US" sz="1400" b="0" i="1" smtClean="0">
                        <a:latin typeface="Cambria Math" charset="0"/>
                      </a:rPr>
                      <m:t>:</m:t>
                    </m:r>
                  </m:oMath>
                </a14:m>
                <a:r>
                  <a:rPr lang="en-US" sz="1400" dirty="0"/>
                  <a:t> Input high resolution RGB image</a:t>
                </a:r>
              </a:p>
              <a:p>
                <a14:m>
                  <m:oMath xmlns:m="http://schemas.openxmlformats.org/officeDocument/2006/math">
                    <m:r>
                      <a:rPr lang="en-US" sz="1400" i="1">
                        <a:latin typeface="Cambria Math" charset="0"/>
                      </a:rPr>
                      <m:t>𝑆</m:t>
                    </m:r>
                  </m:oMath>
                </a14:m>
                <a:r>
                  <a:rPr lang="en-US" sz="1400" dirty="0"/>
                  <a:t>: Spatial down-sample matrix</a:t>
                </a:r>
              </a:p>
            </p:txBody>
          </p:sp>
        </mc:Choice>
        <mc:Fallback xmlns="">
          <p:sp>
            <p:nvSpPr>
              <p:cNvPr id="68" name="TextBox 67"/>
              <p:cNvSpPr txBox="1">
                <a:spLocks noRot="1" noChangeAspect="1" noMove="1" noResize="1" noEditPoints="1" noAdjustHandles="1" noChangeArrowheads="1" noChangeShapeType="1" noTextEdit="1"/>
              </p:cNvSpPr>
              <p:nvPr/>
            </p:nvSpPr>
            <p:spPr>
              <a:xfrm>
                <a:off x="1476267" y="1315224"/>
                <a:ext cx="3223301" cy="1169551"/>
              </a:xfrm>
              <a:prstGeom prst="rect">
                <a:avLst/>
              </a:prstGeom>
              <a:blipFill rotWithShape="0">
                <a:blip r:embed="rId2"/>
                <a:stretch>
                  <a:fillRect t="-1042" b="-4167"/>
                </a:stretch>
              </a:blipFill>
            </p:spPr>
            <p:txBody>
              <a:bodyPr/>
              <a:lstStyle/>
              <a:p>
                <a:r>
                  <a:rPr lang="en-US">
                    <a:noFill/>
                  </a:rPr>
                  <a:t> </a:t>
                </a:r>
              </a:p>
            </p:txBody>
          </p:sp>
        </mc:Fallback>
      </mc:AlternateContent>
      <p:sp>
        <p:nvSpPr>
          <p:cNvPr id="74" name="TextBox 73"/>
          <p:cNvSpPr txBox="1"/>
          <p:nvPr/>
        </p:nvSpPr>
        <p:spPr>
          <a:xfrm>
            <a:off x="2103030" y="822087"/>
            <a:ext cx="970137" cy="461665"/>
          </a:xfrm>
          <a:prstGeom prst="rect">
            <a:avLst/>
          </a:prstGeom>
          <a:noFill/>
        </p:spPr>
        <p:txBody>
          <a:bodyPr wrap="none" rtlCol="0">
            <a:spAutoFit/>
          </a:bodyPr>
          <a:lstStyle/>
          <a:p>
            <a:r>
              <a:rPr lang="en-US" sz="2400" u="sng" dirty="0"/>
              <a:t>Inputs</a:t>
            </a:r>
          </a:p>
        </p:txBody>
      </p:sp>
      <p:grpSp>
        <p:nvGrpSpPr>
          <p:cNvPr id="28" name="Group 27"/>
          <p:cNvGrpSpPr/>
          <p:nvPr/>
        </p:nvGrpSpPr>
        <p:grpSpPr>
          <a:xfrm>
            <a:off x="141524" y="2608708"/>
            <a:ext cx="8712190" cy="3769698"/>
            <a:chOff x="141524" y="2608708"/>
            <a:chExt cx="8712190" cy="3769698"/>
          </a:xfrm>
        </p:grpSpPr>
        <p:sp>
          <p:nvSpPr>
            <p:cNvPr id="37" name="TextBox 36"/>
            <p:cNvSpPr txBox="1"/>
            <p:nvPr/>
          </p:nvSpPr>
          <p:spPr>
            <a:xfrm>
              <a:off x="141524" y="2608708"/>
              <a:ext cx="4302781" cy="461665"/>
            </a:xfrm>
            <a:prstGeom prst="rect">
              <a:avLst/>
            </a:prstGeom>
            <a:noFill/>
          </p:spPr>
          <p:txBody>
            <a:bodyPr wrap="none" rtlCol="0">
              <a:spAutoFit/>
            </a:bodyPr>
            <a:lstStyle/>
            <a:p>
              <a:r>
                <a:rPr lang="en-US" sz="2400" dirty="0" err="1"/>
                <a:t>Superresolution</a:t>
              </a:r>
              <a:r>
                <a:rPr lang="en-US" sz="2400" dirty="0"/>
                <a:t> + Fusion + V/NV:</a:t>
              </a:r>
            </a:p>
          </p:txBody>
        </p:sp>
        <mc:AlternateContent xmlns:mc="http://schemas.openxmlformats.org/markup-compatibility/2006" xmlns:a14="http://schemas.microsoft.com/office/drawing/2010/main">
          <mc:Choice Requires="a14">
            <p:sp>
              <p:nvSpPr>
                <p:cNvPr id="39" name="Rectangle 38"/>
                <p:cNvSpPr/>
                <p:nvPr/>
              </p:nvSpPr>
              <p:spPr>
                <a:xfrm>
                  <a:off x="4588989" y="3167422"/>
                  <a:ext cx="2955274" cy="6265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unc>
                          <m:funcPr>
                            <m:ctrlPr>
                              <a:rPr lang="en-US" sz="2000" i="1" smtClean="0">
                                <a:latin typeface="Cambria Math" charset="0"/>
                              </a:rPr>
                            </m:ctrlPr>
                          </m:funcPr>
                          <m:fName>
                            <m:limLow>
                              <m:limLowPr>
                                <m:ctrlPr>
                                  <a:rPr lang="en-US" sz="2000" i="1">
                                    <a:latin typeface="Cambria Math" charset="0"/>
                                  </a:rPr>
                                </m:ctrlPr>
                              </m:limLowPr>
                              <m:e>
                                <m:r>
                                  <m:rPr>
                                    <m:sty m:val="p"/>
                                  </m:rPr>
                                  <a:rPr lang="en-US" sz="2000">
                                    <a:latin typeface="Cambria Math" charset="0"/>
                                  </a:rPr>
                                  <m:t>min</m:t>
                                </m:r>
                              </m:e>
                              <m:lim>
                                <m:sSup>
                                  <m:sSupPr>
                                    <m:ctrlPr>
                                      <a:rPr lang="en-US" sz="2000" b="0" i="1" smtClean="0">
                                        <a:latin typeface="Cambria Math" charset="0"/>
                                      </a:rPr>
                                    </m:ctrlPr>
                                  </m:sSupPr>
                                  <m:e>
                                    <m:r>
                                      <a:rPr lang="en-US" sz="2000" b="0" i="1" smtClean="0">
                                        <a:latin typeface="Cambria Math" charset="0"/>
                                      </a:rPr>
                                      <m:t>𝐷</m:t>
                                    </m:r>
                                  </m:e>
                                  <m:sup>
                                    <m:r>
                                      <a:rPr lang="en-US" sz="2000" b="0" i="1" smtClean="0">
                                        <a:latin typeface="Cambria Math" charset="0"/>
                                      </a:rPr>
                                      <m:t>𝑟𝑔𝑏</m:t>
                                    </m:r>
                                  </m:sup>
                                </m:sSup>
                                <m:r>
                                  <a:rPr lang="en-US" sz="2000" b="0" i="1" smtClean="0">
                                    <a:latin typeface="Cambria Math" charset="0"/>
                                  </a:rPr>
                                  <m:t>,</m:t>
                                </m:r>
                                <m:sSubSup>
                                  <m:sSubSupPr>
                                    <m:ctrlPr>
                                      <a:rPr lang="en-US" sz="2000" b="0" i="1" smtClean="0">
                                        <a:latin typeface="Cambria Math" charset="0"/>
                                      </a:rPr>
                                    </m:ctrlPr>
                                  </m:sSubSupPr>
                                  <m:e>
                                    <m:r>
                                      <a:rPr lang="en-US" sz="2000" b="0" i="1" smtClean="0">
                                        <a:latin typeface="Cambria Math" charset="0"/>
                                      </a:rPr>
                                      <m:t>𝐷</m:t>
                                    </m:r>
                                  </m:e>
                                  <m:sub>
                                    <m:r>
                                      <a:rPr lang="en-US" sz="2000" b="0" i="1" smtClean="0">
                                        <a:latin typeface="Cambria Math" charset="0"/>
                                      </a:rPr>
                                      <m:t>𝑣</m:t>
                                    </m:r>
                                  </m:sub>
                                  <m:sup>
                                    <m:r>
                                      <a:rPr lang="en-US" sz="2000" b="0" i="1" smtClean="0">
                                        <a:latin typeface="Cambria Math" charset="0"/>
                                      </a:rPr>
                                      <m:t>𝑥𝑟𝑓</m:t>
                                    </m:r>
                                  </m:sup>
                                </m:sSubSup>
                                <m:r>
                                  <a:rPr lang="en-US" sz="2000" b="0" i="1" smtClean="0">
                                    <a:latin typeface="Cambria Math" charset="0"/>
                                  </a:rPr>
                                  <m:t>,</m:t>
                                </m:r>
                                <m:sSubSup>
                                  <m:sSubSupPr>
                                    <m:ctrlPr>
                                      <a:rPr lang="en-US" sz="2000" b="0" i="1" smtClean="0">
                                        <a:latin typeface="Cambria Math" charset="0"/>
                                      </a:rPr>
                                    </m:ctrlPr>
                                  </m:sSubSupPr>
                                  <m:e>
                                    <m:r>
                                      <a:rPr lang="en-US" sz="2000" b="0" i="1" smtClean="0">
                                        <a:latin typeface="Cambria Math" charset="0"/>
                                      </a:rPr>
                                      <m:t>𝐷</m:t>
                                    </m:r>
                                  </m:e>
                                  <m:sub>
                                    <m:r>
                                      <a:rPr lang="en-US" sz="2000" b="0" i="1" smtClean="0">
                                        <a:latin typeface="Cambria Math" charset="0"/>
                                      </a:rPr>
                                      <m:t>𝑛𝑣</m:t>
                                    </m:r>
                                  </m:sub>
                                  <m:sup>
                                    <m:r>
                                      <a:rPr lang="en-US" sz="2000" b="0" i="1" smtClean="0">
                                        <a:latin typeface="Cambria Math" charset="0"/>
                                      </a:rPr>
                                      <m:t>𝑥𝑟𝑓</m:t>
                                    </m:r>
                                  </m:sup>
                                </m:sSubSup>
                                <m:r>
                                  <a:rPr lang="en-US" sz="2000" b="0" i="1" smtClean="0">
                                    <a:latin typeface="Cambria Math" charset="0"/>
                                  </a:rPr>
                                  <m:t>,</m:t>
                                </m:r>
                                <m:sSub>
                                  <m:sSubPr>
                                    <m:ctrlPr>
                                      <a:rPr lang="en-US" sz="2000" b="0" i="1" smtClean="0">
                                        <a:latin typeface="Cambria Math" charset="0"/>
                                      </a:rPr>
                                    </m:ctrlPr>
                                  </m:sSubPr>
                                  <m:e>
                                    <m:r>
                                      <a:rPr lang="en-US" sz="2000" b="0" i="1" smtClean="0">
                                        <a:latin typeface="Cambria Math" charset="0"/>
                                      </a:rPr>
                                      <m:t>𝐴</m:t>
                                    </m:r>
                                  </m:e>
                                  <m:sub>
                                    <m:r>
                                      <a:rPr lang="en-US" sz="2000" b="0" i="1" smtClean="0">
                                        <a:latin typeface="Cambria Math" charset="0"/>
                                      </a:rPr>
                                      <m:t>𝑣</m:t>
                                    </m:r>
                                  </m:sub>
                                </m:sSub>
                                <m:r>
                                  <a:rPr lang="en-US" sz="2000" b="0" i="1" smtClean="0">
                                    <a:latin typeface="Cambria Math" charset="0"/>
                                  </a:rPr>
                                  <m:t>, </m:t>
                                </m:r>
                                <m:sSub>
                                  <m:sSubPr>
                                    <m:ctrlPr>
                                      <a:rPr lang="en-US" sz="2000" b="0" i="1" smtClean="0">
                                        <a:latin typeface="Cambria Math" charset="0"/>
                                      </a:rPr>
                                    </m:ctrlPr>
                                  </m:sSubPr>
                                  <m:e>
                                    <m:r>
                                      <a:rPr lang="en-US" sz="2000" b="0" i="1" smtClean="0">
                                        <a:latin typeface="Cambria Math" charset="0"/>
                                      </a:rPr>
                                      <m:t>𝐴</m:t>
                                    </m:r>
                                  </m:e>
                                  <m:sub>
                                    <m:r>
                                      <a:rPr lang="en-US" sz="2000" b="0" i="1" smtClean="0">
                                        <a:latin typeface="Cambria Math" charset="0"/>
                                      </a:rPr>
                                      <m:t>𝑛𝑣</m:t>
                                    </m:r>
                                  </m:sub>
                                </m:sSub>
                              </m:lim>
                            </m:limLow>
                          </m:fName>
                          <m:e>
                            <m:r>
                              <a:rPr lang="en-US" sz="2000" b="0" i="1" smtClean="0">
                                <a:latin typeface="Cambria Math" charset="0"/>
                              </a:rPr>
                              <m:t>   </m:t>
                            </m:r>
                          </m:e>
                        </m:func>
                      </m:oMath>
                    </m:oMathPara>
                  </a14:m>
                  <a:endParaRPr lang="en-US" sz="2400" dirty="0"/>
                </a:p>
              </p:txBody>
            </p:sp>
          </mc:Choice>
          <mc:Fallback xmlns="">
            <p:sp>
              <p:nvSpPr>
                <p:cNvPr id="39" name="Rectangle 38"/>
                <p:cNvSpPr>
                  <a:spLocks noRot="1" noChangeAspect="1" noMove="1" noResize="1" noEditPoints="1" noAdjustHandles="1" noChangeArrowheads="1" noChangeShapeType="1" noTextEdit="1"/>
                </p:cNvSpPr>
                <p:nvPr/>
              </p:nvSpPr>
              <p:spPr>
                <a:xfrm>
                  <a:off x="4588989" y="3167422"/>
                  <a:ext cx="2955274" cy="626582"/>
                </a:xfrm>
                <a:prstGeom prst="rect">
                  <a:avLst/>
                </a:prstGeom>
                <a:blipFill rotWithShape="0">
                  <a:blip r:embed="rId3"/>
                  <a:stretch>
                    <a:fillRect t="-63725" b="-45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2961719" y="5757946"/>
                  <a:ext cx="2965171" cy="4675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latin typeface="Cambria Math" charset="0"/>
                          </a:rPr>
                          <m:t>𝑌</m:t>
                        </m:r>
                        <m:r>
                          <a:rPr lang="en-US" sz="2000" b="0" i="1" smtClean="0">
                            <a:latin typeface="Cambria Math" charset="0"/>
                          </a:rPr>
                          <m:t>=</m:t>
                        </m:r>
                        <m:sSubSup>
                          <m:sSubSupPr>
                            <m:ctrlPr>
                              <a:rPr lang="en-US" sz="2000" b="0" i="1" smtClean="0">
                                <a:latin typeface="Cambria Math" charset="0"/>
                              </a:rPr>
                            </m:ctrlPr>
                          </m:sSubSupPr>
                          <m:e>
                            <m:r>
                              <a:rPr lang="en-US" sz="2000" b="0" i="1" smtClean="0">
                                <a:latin typeface="Cambria Math" charset="0"/>
                              </a:rPr>
                              <m:t>𝐷</m:t>
                            </m:r>
                          </m:e>
                          <m:sub>
                            <m:r>
                              <a:rPr lang="en-US" sz="2000" b="0" i="1" smtClean="0">
                                <a:latin typeface="Cambria Math" charset="0"/>
                              </a:rPr>
                              <m:t>𝑛𝑣</m:t>
                            </m:r>
                          </m:sub>
                          <m:sup>
                            <m:r>
                              <a:rPr lang="en-US" sz="2000" b="0" i="1" smtClean="0">
                                <a:latin typeface="Cambria Math" charset="0"/>
                              </a:rPr>
                              <m:t>𝑥𝑟</m:t>
                            </m:r>
                            <m:sSup>
                              <m:sSupPr>
                                <m:ctrlPr>
                                  <a:rPr lang="en-US" sz="2000" b="0" i="1" smtClean="0">
                                    <a:latin typeface="Cambria Math" charset="0"/>
                                  </a:rPr>
                                </m:ctrlPr>
                              </m:sSupPr>
                              <m:e>
                                <m:r>
                                  <a:rPr lang="en-US" sz="2000" b="0" i="1" smtClean="0">
                                    <a:latin typeface="Cambria Math" charset="0"/>
                                  </a:rPr>
                                  <m:t>𝑓</m:t>
                                </m:r>
                              </m:e>
                              <m:sup>
                                <m:r>
                                  <a:rPr lang="en-US" sz="2000" b="0" i="1" smtClean="0">
                                    <a:latin typeface="Cambria Math" charset="0"/>
                                  </a:rPr>
                                  <m:t>∗</m:t>
                                </m:r>
                              </m:sup>
                            </m:sSup>
                          </m:sup>
                        </m:sSubSup>
                        <m:sSubSup>
                          <m:sSubSupPr>
                            <m:ctrlPr>
                              <a:rPr lang="en-US" sz="2000" b="0" i="1" smtClean="0">
                                <a:latin typeface="Cambria Math" charset="0"/>
                              </a:rPr>
                            </m:ctrlPr>
                          </m:sSubSupPr>
                          <m:e>
                            <m:r>
                              <a:rPr lang="en-US" sz="2000" b="0" i="1" smtClean="0">
                                <a:latin typeface="Cambria Math" charset="0"/>
                              </a:rPr>
                              <m:t>𝐴</m:t>
                            </m:r>
                          </m:e>
                          <m:sub>
                            <m:r>
                              <a:rPr lang="en-US" sz="2000" b="0" i="1" smtClean="0">
                                <a:latin typeface="Cambria Math" charset="0"/>
                              </a:rPr>
                              <m:t>𝑛𝑣</m:t>
                            </m:r>
                          </m:sub>
                          <m:sup>
                            <m:r>
                              <a:rPr lang="en-US" sz="2000" b="0" i="1" smtClean="0">
                                <a:latin typeface="Cambria Math" charset="0"/>
                              </a:rPr>
                              <m:t>∗</m:t>
                            </m:r>
                          </m:sup>
                        </m:sSubSup>
                        <m:r>
                          <a:rPr lang="en-US" sz="2000" b="0" i="1" smtClean="0">
                            <a:latin typeface="Cambria Math" charset="0"/>
                          </a:rPr>
                          <m:t>+</m:t>
                        </m:r>
                        <m:sSubSup>
                          <m:sSubSupPr>
                            <m:ctrlPr>
                              <a:rPr lang="en-US" sz="2000" i="1">
                                <a:latin typeface="Cambria Math" charset="0"/>
                              </a:rPr>
                            </m:ctrlPr>
                          </m:sSubSupPr>
                          <m:e>
                            <m:r>
                              <a:rPr lang="en-US" sz="2000" i="1">
                                <a:latin typeface="Cambria Math" charset="0"/>
                              </a:rPr>
                              <m:t>𝐷</m:t>
                            </m:r>
                          </m:e>
                          <m:sub>
                            <m:r>
                              <a:rPr lang="en-US" sz="2000" b="0" i="1" smtClean="0">
                                <a:latin typeface="Cambria Math" charset="0"/>
                              </a:rPr>
                              <m:t>𝑣</m:t>
                            </m:r>
                          </m:sub>
                          <m:sup>
                            <m:r>
                              <a:rPr lang="en-US" sz="2000" i="1">
                                <a:latin typeface="Cambria Math" charset="0"/>
                              </a:rPr>
                              <m:t>𝑥𝑟</m:t>
                            </m:r>
                            <m:sSup>
                              <m:sSupPr>
                                <m:ctrlPr>
                                  <a:rPr lang="en-US" sz="2000" i="1">
                                    <a:latin typeface="Cambria Math" charset="0"/>
                                  </a:rPr>
                                </m:ctrlPr>
                              </m:sSupPr>
                              <m:e>
                                <m:r>
                                  <a:rPr lang="en-US" sz="2000" i="1">
                                    <a:latin typeface="Cambria Math" charset="0"/>
                                  </a:rPr>
                                  <m:t>𝑓</m:t>
                                </m:r>
                              </m:e>
                              <m:sup>
                                <m:r>
                                  <a:rPr lang="en-US" sz="2000" i="1">
                                    <a:latin typeface="Cambria Math" charset="0"/>
                                  </a:rPr>
                                  <m:t>∗</m:t>
                                </m:r>
                              </m:sup>
                            </m:sSup>
                          </m:sup>
                        </m:sSubSup>
                        <m:sSubSup>
                          <m:sSubSupPr>
                            <m:ctrlPr>
                              <a:rPr lang="en-US" sz="2000" i="1">
                                <a:latin typeface="Cambria Math" charset="0"/>
                              </a:rPr>
                            </m:ctrlPr>
                          </m:sSubSupPr>
                          <m:e>
                            <m:r>
                              <a:rPr lang="en-US" sz="2000" i="1">
                                <a:latin typeface="Cambria Math" charset="0"/>
                              </a:rPr>
                              <m:t>𝐴</m:t>
                            </m:r>
                          </m:e>
                          <m:sub>
                            <m:r>
                              <a:rPr lang="en-US" sz="2000" b="0" i="1" smtClean="0">
                                <a:latin typeface="Cambria Math" charset="0"/>
                              </a:rPr>
                              <m:t>𝑣</m:t>
                            </m:r>
                          </m:sub>
                          <m:sup>
                            <m:r>
                              <a:rPr lang="en-US" sz="2000" i="1">
                                <a:latin typeface="Cambria Math" charset="0"/>
                              </a:rPr>
                              <m:t>∗</m:t>
                            </m:r>
                          </m:sup>
                        </m:sSubSup>
                      </m:oMath>
                    </m:oMathPara>
                  </a14:m>
                  <a:endParaRPr lang="en-US" sz="2000" dirty="0"/>
                </a:p>
              </p:txBody>
            </p:sp>
          </mc:Choice>
          <mc:Fallback xmlns="">
            <p:sp>
              <p:nvSpPr>
                <p:cNvPr id="40" name="Rectangle 39"/>
                <p:cNvSpPr>
                  <a:spLocks noRot="1" noChangeAspect="1" noMove="1" noResize="1" noEditPoints="1" noAdjustHandles="1" noChangeArrowheads="1" noChangeShapeType="1" noTextEdit="1"/>
                </p:cNvSpPr>
                <p:nvPr/>
              </p:nvSpPr>
              <p:spPr>
                <a:xfrm>
                  <a:off x="2961719" y="5757946"/>
                  <a:ext cx="2965171" cy="467564"/>
                </a:xfrm>
                <a:prstGeom prst="rect">
                  <a:avLst/>
                </a:prstGeom>
                <a:blipFill rotWithShape="0">
                  <a:blip r:embed="rId4"/>
                  <a:stretch>
                    <a:fillRect b="-2632"/>
                  </a:stretch>
                </a:blipFill>
              </p:spPr>
              <p:txBody>
                <a:bodyPr/>
                <a:lstStyle/>
                <a:p>
                  <a:r>
                    <a:rPr lang="en-US">
                      <a:noFill/>
                    </a:rPr>
                    <a:t> </a:t>
                  </a:r>
                </a:p>
              </p:txBody>
            </p:sp>
          </mc:Fallback>
        </mc:AlternateContent>
        <p:sp>
          <p:nvSpPr>
            <p:cNvPr id="42" name="Rectangle 41"/>
            <p:cNvSpPr/>
            <p:nvPr/>
          </p:nvSpPr>
          <p:spPr>
            <a:xfrm>
              <a:off x="230954" y="3070374"/>
              <a:ext cx="8622760" cy="207035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Rectangle 2"/>
                <p:cNvSpPr/>
                <p:nvPr/>
              </p:nvSpPr>
              <p:spPr>
                <a:xfrm>
                  <a:off x="1312692" y="3308469"/>
                  <a:ext cx="3430876" cy="46756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sz="2000" i="1" smtClean="0">
                                <a:latin typeface="Cambria Math" charset="0"/>
                              </a:rPr>
                            </m:ctrlPr>
                          </m:sSupPr>
                          <m:e>
                            <m:r>
                              <a:rPr lang="en-US" sz="2000" i="1">
                                <a:latin typeface="Cambria Math" charset="0"/>
                              </a:rPr>
                              <m:t>𝐷</m:t>
                            </m:r>
                          </m:e>
                          <m:sup>
                            <m:r>
                              <a:rPr lang="en-US" sz="2000" i="1">
                                <a:latin typeface="Cambria Math" charset="0"/>
                              </a:rPr>
                              <m:t>𝑟𝑔</m:t>
                            </m:r>
                            <m:sSup>
                              <m:sSupPr>
                                <m:ctrlPr>
                                  <a:rPr lang="en-US" sz="2000" i="1">
                                    <a:latin typeface="Cambria Math" charset="0"/>
                                  </a:rPr>
                                </m:ctrlPr>
                              </m:sSupPr>
                              <m:e>
                                <m:r>
                                  <a:rPr lang="en-US" sz="2000" i="1">
                                    <a:latin typeface="Cambria Math" charset="0"/>
                                  </a:rPr>
                                  <m:t>𝑏</m:t>
                                </m:r>
                              </m:e>
                              <m:sup>
                                <m:r>
                                  <a:rPr lang="en-US" sz="2000" i="1">
                                    <a:latin typeface="Cambria Math" charset="0"/>
                                  </a:rPr>
                                  <m:t>∗</m:t>
                                </m:r>
                              </m:sup>
                            </m:sSup>
                          </m:sup>
                        </m:sSup>
                        <m:r>
                          <a:rPr lang="en-US" sz="2000" i="1">
                            <a:latin typeface="Cambria Math" charset="0"/>
                          </a:rPr>
                          <m:t>,</m:t>
                        </m:r>
                        <m:sSubSup>
                          <m:sSubSupPr>
                            <m:ctrlPr>
                              <a:rPr lang="en-US" sz="2000" i="1">
                                <a:latin typeface="Cambria Math" charset="0"/>
                              </a:rPr>
                            </m:ctrlPr>
                          </m:sSubSupPr>
                          <m:e>
                            <m:r>
                              <a:rPr lang="en-US" sz="2000" i="1">
                                <a:latin typeface="Cambria Math" charset="0"/>
                              </a:rPr>
                              <m:t>𝐷</m:t>
                            </m:r>
                          </m:e>
                          <m:sub>
                            <m:r>
                              <a:rPr lang="en-US" sz="2000" i="1">
                                <a:latin typeface="Cambria Math" charset="0"/>
                              </a:rPr>
                              <m:t>𝑛𝑣</m:t>
                            </m:r>
                          </m:sub>
                          <m:sup>
                            <m:r>
                              <a:rPr lang="en-US" sz="2000" i="1">
                                <a:latin typeface="Cambria Math" charset="0"/>
                              </a:rPr>
                              <m:t>𝑥𝑟</m:t>
                            </m:r>
                            <m:sSup>
                              <m:sSupPr>
                                <m:ctrlPr>
                                  <a:rPr lang="en-US" sz="2000" i="1">
                                    <a:latin typeface="Cambria Math" charset="0"/>
                                  </a:rPr>
                                </m:ctrlPr>
                              </m:sSupPr>
                              <m:e>
                                <m:r>
                                  <a:rPr lang="en-US" sz="2000" i="1">
                                    <a:latin typeface="Cambria Math" charset="0"/>
                                  </a:rPr>
                                  <m:t>𝑓</m:t>
                                </m:r>
                              </m:e>
                              <m:sup>
                                <m:r>
                                  <a:rPr lang="en-US" sz="2000" i="1">
                                    <a:latin typeface="Cambria Math" charset="0"/>
                                  </a:rPr>
                                  <m:t>∗</m:t>
                                </m:r>
                              </m:sup>
                            </m:sSup>
                          </m:sup>
                        </m:sSubSup>
                        <m:r>
                          <a:rPr lang="en-US" sz="2000" i="1">
                            <a:latin typeface="Cambria Math" charset="0"/>
                          </a:rPr>
                          <m:t>,</m:t>
                        </m:r>
                        <m:sSubSup>
                          <m:sSubSupPr>
                            <m:ctrlPr>
                              <a:rPr lang="en-US" sz="2000" i="1">
                                <a:latin typeface="Cambria Math" charset="0"/>
                              </a:rPr>
                            </m:ctrlPr>
                          </m:sSubSupPr>
                          <m:e>
                            <m:r>
                              <a:rPr lang="en-US" sz="2000" i="1">
                                <a:latin typeface="Cambria Math" charset="0"/>
                              </a:rPr>
                              <m:t>𝐷</m:t>
                            </m:r>
                          </m:e>
                          <m:sub>
                            <m:r>
                              <a:rPr lang="en-US" sz="2000" i="1">
                                <a:latin typeface="Cambria Math" charset="0"/>
                              </a:rPr>
                              <m:t>𝑣</m:t>
                            </m:r>
                          </m:sub>
                          <m:sup>
                            <m:r>
                              <a:rPr lang="en-US" sz="2000" i="1">
                                <a:latin typeface="Cambria Math" charset="0"/>
                              </a:rPr>
                              <m:t>𝑥𝑟</m:t>
                            </m:r>
                            <m:sSup>
                              <m:sSupPr>
                                <m:ctrlPr>
                                  <a:rPr lang="en-US" sz="2000" i="1">
                                    <a:latin typeface="Cambria Math" charset="0"/>
                                  </a:rPr>
                                </m:ctrlPr>
                              </m:sSupPr>
                              <m:e>
                                <m:r>
                                  <a:rPr lang="en-US" sz="2000" i="1">
                                    <a:latin typeface="Cambria Math" charset="0"/>
                                  </a:rPr>
                                  <m:t>𝑓</m:t>
                                </m:r>
                              </m:e>
                              <m:sup>
                                <m:r>
                                  <a:rPr lang="en-US" sz="2000" i="1">
                                    <a:latin typeface="Cambria Math" charset="0"/>
                                  </a:rPr>
                                  <m:t>∗</m:t>
                                </m:r>
                              </m:sup>
                            </m:sSup>
                          </m:sup>
                        </m:sSubSup>
                        <m:r>
                          <a:rPr lang="en-US" sz="2000" i="1">
                            <a:latin typeface="Cambria Math" charset="0"/>
                          </a:rPr>
                          <m:t>,</m:t>
                        </m:r>
                        <m:sSubSup>
                          <m:sSubSupPr>
                            <m:ctrlPr>
                              <a:rPr lang="en-US" sz="2000" b="0" i="1" smtClean="0">
                                <a:latin typeface="Cambria Math" charset="0"/>
                              </a:rPr>
                            </m:ctrlPr>
                          </m:sSubSupPr>
                          <m:e>
                            <m:r>
                              <a:rPr lang="en-US" sz="2000" i="1">
                                <a:latin typeface="Cambria Math" charset="0"/>
                              </a:rPr>
                              <m:t>𝐴</m:t>
                            </m:r>
                          </m:e>
                          <m:sub>
                            <m:r>
                              <a:rPr lang="en-US" sz="2000" i="1">
                                <a:latin typeface="Cambria Math" charset="0"/>
                              </a:rPr>
                              <m:t>𝑣</m:t>
                            </m:r>
                          </m:sub>
                          <m:sup>
                            <m:r>
                              <a:rPr lang="en-US" sz="2000" b="0" i="1" smtClean="0">
                                <a:latin typeface="Cambria Math" charset="0"/>
                              </a:rPr>
                              <m:t>∗</m:t>
                            </m:r>
                          </m:sup>
                        </m:sSubSup>
                        <m:r>
                          <a:rPr lang="en-US" sz="2000" i="1">
                            <a:latin typeface="Cambria Math" charset="0"/>
                          </a:rPr>
                          <m:t>,</m:t>
                        </m:r>
                        <m:sSubSup>
                          <m:sSubSupPr>
                            <m:ctrlPr>
                              <a:rPr lang="en-US" sz="2000" b="0" i="1" smtClean="0">
                                <a:latin typeface="Cambria Math" charset="0"/>
                              </a:rPr>
                            </m:ctrlPr>
                          </m:sSubSupPr>
                          <m:e>
                            <m:r>
                              <a:rPr lang="en-US" sz="2000" i="1">
                                <a:latin typeface="Cambria Math" charset="0"/>
                              </a:rPr>
                              <m:t>𝐴</m:t>
                            </m:r>
                          </m:e>
                          <m:sub>
                            <m:r>
                              <a:rPr lang="en-US" sz="2000" i="1">
                                <a:latin typeface="Cambria Math" charset="0"/>
                              </a:rPr>
                              <m:t>𝑛𝑣</m:t>
                            </m:r>
                          </m:sub>
                          <m:sup>
                            <m:r>
                              <a:rPr lang="en-US" sz="2000" b="0" i="1" smtClean="0">
                                <a:latin typeface="Cambria Math" charset="0"/>
                              </a:rPr>
                              <m:t>∗</m:t>
                            </m:r>
                          </m:sup>
                        </m:sSubSup>
                        <m:r>
                          <a:rPr lang="en-US" sz="2000" i="1">
                            <a:latin typeface="Cambria Math" charset="0"/>
                          </a:rPr>
                          <m:t>=</m:t>
                        </m:r>
                      </m:oMath>
                    </m:oMathPara>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1312692" y="3308469"/>
                  <a:ext cx="3430876" cy="467564"/>
                </a:xfrm>
                <a:prstGeom prst="rect">
                  <a:avLst/>
                </a:prstGeom>
                <a:blipFill rotWithShape="0">
                  <a:blip r:embed="rId5"/>
                  <a:stretch>
                    <a:fillRect b="-263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2208757" y="3891493"/>
                  <a:ext cx="4471096" cy="57240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sz="2000" i="1" smtClean="0">
                                <a:latin typeface="Cambria Math" charset="0"/>
                              </a:rPr>
                            </m:ctrlPr>
                          </m:sSubSupPr>
                          <m:e>
                            <m:d>
                              <m:dPr>
                                <m:begChr m:val="‖"/>
                                <m:endChr m:val="‖"/>
                                <m:ctrlPr>
                                  <a:rPr lang="en-US" sz="2000" i="1">
                                    <a:latin typeface="Cambria Math" charset="0"/>
                                  </a:rPr>
                                </m:ctrlPr>
                              </m:dPr>
                              <m:e>
                                <m:sSub>
                                  <m:sSubPr>
                                    <m:ctrlPr>
                                      <a:rPr lang="en-US" sz="2000" i="1">
                                        <a:latin typeface="Cambria Math" charset="0"/>
                                      </a:rPr>
                                    </m:ctrlPr>
                                  </m:sSubPr>
                                  <m:e>
                                    <m:r>
                                      <a:rPr lang="en-US" sz="2000" i="1">
                                        <a:latin typeface="Cambria Math" charset="0"/>
                                      </a:rPr>
                                      <m:t>𝑋</m:t>
                                    </m:r>
                                  </m:e>
                                  <m:sub>
                                    <m:r>
                                      <a:rPr lang="en-US" sz="2000" b="0" i="1" smtClean="0">
                                        <a:latin typeface="Cambria Math" charset="0"/>
                                      </a:rPr>
                                      <m:t>𝑛</m:t>
                                    </m:r>
                                    <m:r>
                                      <a:rPr lang="en-US" sz="2000" i="1">
                                        <a:latin typeface="Cambria Math" charset="0"/>
                                      </a:rPr>
                                      <m:t>𝑣</m:t>
                                    </m:r>
                                  </m:sub>
                                </m:sSub>
                                <m:r>
                                  <a:rPr lang="en-US" sz="2000" i="1">
                                    <a:latin typeface="Cambria Math" charset="0"/>
                                  </a:rPr>
                                  <m:t>−</m:t>
                                </m:r>
                                <m:sSubSup>
                                  <m:sSubSupPr>
                                    <m:ctrlPr>
                                      <a:rPr lang="en-US" sz="2000" i="1">
                                        <a:latin typeface="Cambria Math" charset="0"/>
                                      </a:rPr>
                                    </m:ctrlPr>
                                  </m:sSubSupPr>
                                  <m:e>
                                    <m:r>
                                      <a:rPr lang="en-US" sz="2000" i="1">
                                        <a:latin typeface="Cambria Math" charset="0"/>
                                      </a:rPr>
                                      <m:t>𝐷</m:t>
                                    </m:r>
                                  </m:e>
                                  <m:sub>
                                    <m:r>
                                      <a:rPr lang="en-US" sz="2000" b="0" i="1" smtClean="0">
                                        <a:latin typeface="Cambria Math" charset="0"/>
                                      </a:rPr>
                                      <m:t>𝑛</m:t>
                                    </m:r>
                                    <m:r>
                                      <a:rPr lang="en-US" sz="2000" i="1">
                                        <a:latin typeface="Cambria Math" charset="0"/>
                                      </a:rPr>
                                      <m:t>𝑣</m:t>
                                    </m:r>
                                  </m:sub>
                                  <m:sup>
                                    <m:r>
                                      <a:rPr lang="en-US" sz="2000" i="1">
                                        <a:latin typeface="Cambria Math" charset="0"/>
                                      </a:rPr>
                                      <m:t>𝑥𝑟𝑓</m:t>
                                    </m:r>
                                  </m:sup>
                                </m:sSubSup>
                                <m:sSub>
                                  <m:sSubPr>
                                    <m:ctrlPr>
                                      <a:rPr lang="en-US" sz="2000" i="1">
                                        <a:latin typeface="Cambria Math" charset="0"/>
                                      </a:rPr>
                                    </m:ctrlPr>
                                  </m:sSubPr>
                                  <m:e>
                                    <m:r>
                                      <a:rPr lang="en-US" sz="2000" i="1">
                                        <a:latin typeface="Cambria Math" charset="0"/>
                                      </a:rPr>
                                      <m:t>𝐴</m:t>
                                    </m:r>
                                  </m:e>
                                  <m:sub>
                                    <m:r>
                                      <a:rPr lang="en-US" sz="2000" b="0" i="1" smtClean="0">
                                        <a:latin typeface="Cambria Math" charset="0"/>
                                      </a:rPr>
                                      <m:t>𝑛</m:t>
                                    </m:r>
                                    <m:r>
                                      <a:rPr lang="en-US" sz="2000" i="1">
                                        <a:latin typeface="Cambria Math" charset="0"/>
                                      </a:rPr>
                                      <m:t>𝑣</m:t>
                                    </m:r>
                                  </m:sub>
                                </m:sSub>
                                <m:r>
                                  <a:rPr lang="en-US" sz="2000" i="1">
                                    <a:latin typeface="Cambria Math" charset="0"/>
                                  </a:rPr>
                                  <m:t>𝑆</m:t>
                                </m:r>
                              </m:e>
                            </m:d>
                          </m:e>
                          <m:sub>
                            <m:r>
                              <a:rPr lang="en-US" sz="2000" i="1">
                                <a:latin typeface="Cambria Math" charset="0"/>
                              </a:rPr>
                              <m:t>𝐹</m:t>
                            </m:r>
                          </m:sub>
                          <m:sup>
                            <m:r>
                              <a:rPr lang="en-US" sz="2000" i="1">
                                <a:latin typeface="Cambria Math" charset="0"/>
                              </a:rPr>
                              <m:t>2</m:t>
                            </m:r>
                          </m:sup>
                        </m:sSubSup>
                        <m:r>
                          <a:rPr lang="en-US" sz="2000" b="0" i="1" smtClean="0">
                            <a:latin typeface="Cambria Math" charset="0"/>
                          </a:rPr>
                          <m:t>+</m:t>
                        </m:r>
                        <m:sSubSup>
                          <m:sSubSupPr>
                            <m:ctrlPr>
                              <a:rPr lang="en-US" sz="2000" i="1">
                                <a:latin typeface="Cambria Math" charset="0"/>
                              </a:rPr>
                            </m:ctrlPr>
                          </m:sSubSupPr>
                          <m:e>
                            <m:d>
                              <m:dPr>
                                <m:begChr m:val="‖"/>
                                <m:endChr m:val="‖"/>
                                <m:ctrlPr>
                                  <a:rPr lang="en-US" sz="2000" i="1">
                                    <a:latin typeface="Cambria Math" charset="0"/>
                                  </a:rPr>
                                </m:ctrlPr>
                              </m:dPr>
                              <m:e>
                                <m:r>
                                  <a:rPr lang="en-US" sz="2000" i="1">
                                    <a:latin typeface="Cambria Math" charset="0"/>
                                    <a:ea typeface="Cambria Math" charset="0"/>
                                    <a:cs typeface="Cambria Math" charset="0"/>
                                  </a:rPr>
                                  <m:t>𝛻</m:t>
                                </m:r>
                                <m:r>
                                  <a:rPr lang="en-US" sz="2000" i="1">
                                    <a:latin typeface="Cambria Math" charset="0"/>
                                    <a:ea typeface="Cambria Math" charset="0"/>
                                    <a:cs typeface="Cambria Math" charset="0"/>
                                  </a:rPr>
                                  <m:t>(</m:t>
                                </m:r>
                                <m:sSubSup>
                                  <m:sSubSupPr>
                                    <m:ctrlPr>
                                      <a:rPr lang="en-US" sz="2000" i="1">
                                        <a:latin typeface="Cambria Math" charset="0"/>
                                        <a:ea typeface="Cambria Math" charset="0"/>
                                        <a:cs typeface="Cambria Math" charset="0"/>
                                      </a:rPr>
                                    </m:ctrlPr>
                                  </m:sSubSupPr>
                                  <m:e>
                                    <m:r>
                                      <a:rPr lang="en-US" sz="2000" i="1">
                                        <a:latin typeface="Cambria Math" charset="0"/>
                                        <a:ea typeface="Cambria Math" charset="0"/>
                                        <a:cs typeface="Cambria Math" charset="0"/>
                                      </a:rPr>
                                      <m:t>𝐷</m:t>
                                    </m:r>
                                  </m:e>
                                  <m:sub>
                                    <m:r>
                                      <a:rPr lang="en-US" sz="2000" i="1">
                                        <a:latin typeface="Cambria Math" charset="0"/>
                                        <a:ea typeface="Cambria Math" charset="0"/>
                                        <a:cs typeface="Cambria Math" charset="0"/>
                                      </a:rPr>
                                      <m:t>𝑛𝑣</m:t>
                                    </m:r>
                                  </m:sub>
                                  <m:sup>
                                    <m:r>
                                      <a:rPr lang="en-US" sz="2000" i="1">
                                        <a:latin typeface="Cambria Math" charset="0"/>
                                        <a:ea typeface="Cambria Math" charset="0"/>
                                        <a:cs typeface="Cambria Math" charset="0"/>
                                      </a:rPr>
                                      <m:t>𝑥𝑟𝑓</m:t>
                                    </m:r>
                                  </m:sup>
                                </m:sSubSup>
                                <m:sSub>
                                  <m:sSubPr>
                                    <m:ctrlPr>
                                      <a:rPr lang="en-US" sz="2000" i="1">
                                        <a:latin typeface="Cambria Math" charset="0"/>
                                      </a:rPr>
                                    </m:ctrlPr>
                                  </m:sSubPr>
                                  <m:e>
                                    <m:r>
                                      <a:rPr lang="en-US" sz="2000" i="1">
                                        <a:latin typeface="Cambria Math" charset="0"/>
                                      </a:rPr>
                                      <m:t>𝐴</m:t>
                                    </m:r>
                                  </m:e>
                                  <m:sub>
                                    <m:r>
                                      <a:rPr lang="en-US" sz="2000" i="1">
                                        <a:latin typeface="Cambria Math" charset="0"/>
                                      </a:rPr>
                                      <m:t>𝑛𝑣</m:t>
                                    </m:r>
                                  </m:sub>
                                </m:sSub>
                                <m:r>
                                  <a:rPr lang="en-US" sz="2000" i="1">
                                    <a:latin typeface="Cambria Math" charset="0"/>
                                  </a:rPr>
                                  <m:t>)</m:t>
                                </m:r>
                              </m:e>
                            </m:d>
                          </m:e>
                          <m:sub>
                            <m:r>
                              <a:rPr lang="en-US" sz="2000" i="1">
                                <a:latin typeface="Cambria Math" charset="0"/>
                              </a:rPr>
                              <m:t>𝐹</m:t>
                            </m:r>
                          </m:sub>
                          <m:sup>
                            <m:r>
                              <a:rPr lang="en-US" sz="2000" i="1">
                                <a:latin typeface="Cambria Math" charset="0"/>
                              </a:rPr>
                              <m:t>2</m:t>
                            </m:r>
                          </m:sup>
                        </m:sSubSup>
                      </m:oMath>
                    </m:oMathPara>
                  </a14:m>
                  <a:endParaRPr lang="en-US" sz="2000" dirty="0"/>
                </a:p>
              </p:txBody>
            </p:sp>
          </mc:Choice>
          <mc:Fallback xmlns="">
            <p:sp>
              <p:nvSpPr>
                <p:cNvPr id="4" name="Rectangle 3"/>
                <p:cNvSpPr>
                  <a:spLocks noRot="1" noChangeAspect="1" noMove="1" noResize="1" noEditPoints="1" noAdjustHandles="1" noChangeArrowheads="1" noChangeShapeType="1" noTextEdit="1"/>
                </p:cNvSpPr>
                <p:nvPr/>
              </p:nvSpPr>
              <p:spPr>
                <a:xfrm>
                  <a:off x="2208757" y="3891493"/>
                  <a:ext cx="4471096" cy="572401"/>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593766" y="4516171"/>
                  <a:ext cx="3732047" cy="5245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i="1">
                                <a:latin typeface="Cambria Math" charset="0"/>
                              </a:rPr>
                            </m:ctrlPr>
                          </m:sSubSupPr>
                          <m:e>
                            <m:d>
                              <m:dPr>
                                <m:begChr m:val="‖"/>
                                <m:endChr m:val="‖"/>
                                <m:ctrlPr>
                                  <a:rPr lang="en-US" i="1">
                                    <a:latin typeface="Cambria Math" charset="0"/>
                                  </a:rPr>
                                </m:ctrlPr>
                              </m:dPr>
                              <m:e>
                                <m:r>
                                  <a:rPr lang="en-US" i="1">
                                    <a:latin typeface="Cambria Math" charset="0"/>
                                  </a:rPr>
                                  <m:t>𝐼</m:t>
                                </m:r>
                                <m:r>
                                  <a:rPr lang="en-US" i="1">
                                    <a:latin typeface="Cambria Math" charset="0"/>
                                  </a:rPr>
                                  <m:t>−</m:t>
                                </m:r>
                                <m:sSup>
                                  <m:sSupPr>
                                    <m:ctrlPr>
                                      <a:rPr lang="en-US" i="1">
                                        <a:latin typeface="Cambria Math" charset="0"/>
                                      </a:rPr>
                                    </m:ctrlPr>
                                  </m:sSupPr>
                                  <m:e>
                                    <m:r>
                                      <a:rPr lang="en-US" i="1">
                                        <a:latin typeface="Cambria Math" charset="0"/>
                                      </a:rPr>
                                      <m:t>𝐷</m:t>
                                    </m:r>
                                  </m:e>
                                  <m:sup>
                                    <m:r>
                                      <a:rPr lang="en-US" i="1">
                                        <a:latin typeface="Cambria Math" charset="0"/>
                                      </a:rPr>
                                      <m:t>𝑟𝑔𝑏</m:t>
                                    </m:r>
                                  </m:sup>
                                </m:sSup>
                                <m:sSub>
                                  <m:sSubPr>
                                    <m:ctrlPr>
                                      <a:rPr lang="en-US" i="1">
                                        <a:latin typeface="Cambria Math" charset="0"/>
                                      </a:rPr>
                                    </m:ctrlPr>
                                  </m:sSubPr>
                                  <m:e>
                                    <m:r>
                                      <a:rPr lang="en-US" i="1">
                                        <a:latin typeface="Cambria Math" charset="0"/>
                                      </a:rPr>
                                      <m:t>𝐴</m:t>
                                    </m:r>
                                  </m:e>
                                  <m:sub>
                                    <m:r>
                                      <a:rPr lang="en-US" i="1">
                                        <a:latin typeface="Cambria Math" charset="0"/>
                                      </a:rPr>
                                      <m:t>𝑣</m:t>
                                    </m:r>
                                  </m:sub>
                                </m:sSub>
                              </m:e>
                            </m:d>
                          </m:e>
                          <m:sub>
                            <m:r>
                              <a:rPr lang="en-US" i="1">
                                <a:latin typeface="Cambria Math" charset="0"/>
                              </a:rPr>
                              <m:t>𝐹</m:t>
                            </m:r>
                          </m:sub>
                          <m:sup>
                            <m:r>
                              <a:rPr lang="en-US" i="1">
                                <a:latin typeface="Cambria Math" charset="0"/>
                              </a:rPr>
                              <m:t>2</m:t>
                            </m:r>
                          </m:sup>
                        </m:sSubSup>
                        <m:r>
                          <a:rPr lang="en-US" i="1">
                            <a:latin typeface="Cambria Math" charset="0"/>
                          </a:rPr>
                          <m:t>+</m:t>
                        </m:r>
                        <m:sSubSup>
                          <m:sSubSupPr>
                            <m:ctrlPr>
                              <a:rPr lang="en-US" i="1">
                                <a:latin typeface="Cambria Math" charset="0"/>
                              </a:rPr>
                            </m:ctrlPr>
                          </m:sSubSupPr>
                          <m:e>
                            <m:d>
                              <m:dPr>
                                <m:begChr m:val="‖"/>
                                <m:endChr m:val="‖"/>
                                <m:ctrlPr>
                                  <a:rPr lang="en-US" i="1">
                                    <a:latin typeface="Cambria Math" charset="0"/>
                                  </a:rPr>
                                </m:ctrlPr>
                              </m:dPr>
                              <m:e>
                                <m:sSub>
                                  <m:sSubPr>
                                    <m:ctrlPr>
                                      <a:rPr lang="en-US" i="1">
                                        <a:latin typeface="Cambria Math" charset="0"/>
                                      </a:rPr>
                                    </m:ctrlPr>
                                  </m:sSubPr>
                                  <m:e>
                                    <m:r>
                                      <a:rPr lang="en-US" i="1">
                                        <a:latin typeface="Cambria Math" charset="0"/>
                                      </a:rPr>
                                      <m:t>𝑋</m:t>
                                    </m:r>
                                  </m:e>
                                  <m:sub>
                                    <m:r>
                                      <a:rPr lang="en-US" i="1">
                                        <a:latin typeface="Cambria Math" charset="0"/>
                                      </a:rPr>
                                      <m:t>𝑣</m:t>
                                    </m:r>
                                  </m:sub>
                                </m:sSub>
                                <m:r>
                                  <a:rPr lang="en-US" i="1">
                                    <a:latin typeface="Cambria Math" charset="0"/>
                                  </a:rPr>
                                  <m:t>−</m:t>
                                </m:r>
                                <m:sSubSup>
                                  <m:sSubSupPr>
                                    <m:ctrlPr>
                                      <a:rPr lang="en-US" i="1">
                                        <a:latin typeface="Cambria Math" charset="0"/>
                                      </a:rPr>
                                    </m:ctrlPr>
                                  </m:sSubSupPr>
                                  <m:e>
                                    <m:r>
                                      <a:rPr lang="en-US" i="1">
                                        <a:latin typeface="Cambria Math" charset="0"/>
                                      </a:rPr>
                                      <m:t>𝐷</m:t>
                                    </m:r>
                                  </m:e>
                                  <m:sub>
                                    <m:r>
                                      <a:rPr lang="en-US" i="1">
                                        <a:latin typeface="Cambria Math" charset="0"/>
                                      </a:rPr>
                                      <m:t>𝑣</m:t>
                                    </m:r>
                                  </m:sub>
                                  <m:sup>
                                    <m:r>
                                      <a:rPr lang="en-US" i="1">
                                        <a:latin typeface="Cambria Math" charset="0"/>
                                      </a:rPr>
                                      <m:t>𝑥𝑟𝑓</m:t>
                                    </m:r>
                                  </m:sup>
                                </m:sSubSup>
                                <m:sSub>
                                  <m:sSubPr>
                                    <m:ctrlPr>
                                      <a:rPr lang="en-US" i="1">
                                        <a:latin typeface="Cambria Math" charset="0"/>
                                      </a:rPr>
                                    </m:ctrlPr>
                                  </m:sSubPr>
                                  <m:e>
                                    <m:r>
                                      <a:rPr lang="en-US" i="1">
                                        <a:latin typeface="Cambria Math" charset="0"/>
                                      </a:rPr>
                                      <m:t>𝐴</m:t>
                                    </m:r>
                                  </m:e>
                                  <m:sub>
                                    <m:r>
                                      <a:rPr lang="en-US" i="1">
                                        <a:latin typeface="Cambria Math" charset="0"/>
                                      </a:rPr>
                                      <m:t>𝑣</m:t>
                                    </m:r>
                                  </m:sub>
                                </m:sSub>
                                <m:r>
                                  <a:rPr lang="en-US" i="1">
                                    <a:latin typeface="Cambria Math" charset="0"/>
                                  </a:rPr>
                                  <m:t>𝑆</m:t>
                                </m:r>
                              </m:e>
                            </m:d>
                          </m:e>
                          <m:sub>
                            <m:r>
                              <a:rPr lang="en-US" i="1">
                                <a:latin typeface="Cambria Math" charset="0"/>
                              </a:rPr>
                              <m:t>𝐹</m:t>
                            </m:r>
                          </m:sub>
                          <m:sup>
                            <m:r>
                              <a:rPr lang="en-US" i="1">
                                <a:latin typeface="Cambria Math" charset="0"/>
                              </a:rPr>
                              <m:t>2</m:t>
                            </m:r>
                          </m:sup>
                        </m:sSubSup>
                      </m:oMath>
                    </m:oMathPara>
                  </a14:m>
                  <a:endParaRPr lang="en-US" dirty="0"/>
                </a:p>
              </p:txBody>
            </p:sp>
          </mc:Choice>
          <mc:Fallback xmlns="">
            <p:sp>
              <p:nvSpPr>
                <p:cNvPr id="9" name="Rectangle 8"/>
                <p:cNvSpPr>
                  <a:spLocks noRot="1" noChangeAspect="1" noMove="1" noResize="1" noEditPoints="1" noAdjustHandles="1" noChangeArrowheads="1" noChangeShapeType="1" noTextEdit="1"/>
                </p:cNvSpPr>
                <p:nvPr/>
              </p:nvSpPr>
              <p:spPr>
                <a:xfrm>
                  <a:off x="2593766" y="4516171"/>
                  <a:ext cx="3732047" cy="524503"/>
                </a:xfrm>
                <a:prstGeom prst="rect">
                  <a:avLst/>
                </a:prstGeom>
                <a:blipFill rotWithShape="0">
                  <a:blip r:embed="rId7"/>
                  <a:stretch>
                    <a:fillRect/>
                  </a:stretch>
                </a:blipFill>
              </p:spPr>
              <p:txBody>
                <a:bodyPr/>
                <a:lstStyle/>
                <a:p>
                  <a:r>
                    <a:rPr lang="en-US">
                      <a:noFill/>
                    </a:rPr>
                    <a:t> </a:t>
                  </a:r>
                </a:p>
              </p:txBody>
            </p:sp>
          </mc:Fallback>
        </mc:AlternateContent>
        <p:sp>
          <p:nvSpPr>
            <p:cNvPr id="29" name="TextBox 28"/>
            <p:cNvSpPr txBox="1"/>
            <p:nvPr/>
          </p:nvSpPr>
          <p:spPr>
            <a:xfrm>
              <a:off x="141524" y="5140167"/>
              <a:ext cx="2148473" cy="461665"/>
            </a:xfrm>
            <a:prstGeom prst="rect">
              <a:avLst/>
            </a:prstGeom>
            <a:noFill/>
          </p:spPr>
          <p:txBody>
            <a:bodyPr wrap="none" rtlCol="0">
              <a:spAutoFit/>
            </a:bodyPr>
            <a:lstStyle/>
            <a:p>
              <a:r>
                <a:rPr lang="en-US" sz="2400" dirty="0"/>
                <a:t>Reconstruction:</a:t>
              </a:r>
            </a:p>
          </p:txBody>
        </p:sp>
        <p:sp>
          <p:nvSpPr>
            <p:cNvPr id="30" name="Rectangle 29"/>
            <p:cNvSpPr/>
            <p:nvPr/>
          </p:nvSpPr>
          <p:spPr>
            <a:xfrm>
              <a:off x="230954" y="5583356"/>
              <a:ext cx="8622760" cy="79505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486485" y="4012602"/>
              <a:ext cx="1608208" cy="369332"/>
            </a:xfrm>
            <a:prstGeom prst="rect">
              <a:avLst/>
            </a:prstGeom>
            <a:noFill/>
          </p:spPr>
          <p:txBody>
            <a:bodyPr wrap="square" rtlCol="0">
              <a:spAutoFit/>
            </a:bodyPr>
            <a:lstStyle/>
            <a:p>
              <a:pPr algn="ctr"/>
              <a:r>
                <a:rPr lang="en-US" dirty="0">
                  <a:solidFill>
                    <a:srgbClr val="00B050"/>
                  </a:solidFill>
                </a:rPr>
                <a:t>Non- </a:t>
              </a:r>
              <a:r>
                <a:rPr lang="en-US">
                  <a:solidFill>
                    <a:srgbClr val="00B050"/>
                  </a:solidFill>
                </a:rPr>
                <a:t>Visible </a:t>
              </a:r>
              <a:endParaRPr lang="en-US" dirty="0">
                <a:solidFill>
                  <a:srgbClr val="00B050"/>
                </a:solidFill>
              </a:endParaRPr>
            </a:p>
          </p:txBody>
        </p:sp>
        <p:sp>
          <p:nvSpPr>
            <p:cNvPr id="51" name="TextBox 50"/>
            <p:cNvSpPr txBox="1"/>
            <p:nvPr/>
          </p:nvSpPr>
          <p:spPr>
            <a:xfrm>
              <a:off x="486485" y="4595715"/>
              <a:ext cx="1608208" cy="369332"/>
            </a:xfrm>
            <a:prstGeom prst="rect">
              <a:avLst/>
            </a:prstGeom>
            <a:noFill/>
          </p:spPr>
          <p:txBody>
            <a:bodyPr wrap="square" rtlCol="0">
              <a:spAutoFit/>
            </a:bodyPr>
            <a:lstStyle/>
            <a:p>
              <a:pPr algn="ctr"/>
              <a:r>
                <a:rPr lang="en-US">
                  <a:solidFill>
                    <a:srgbClr val="FF0000"/>
                  </a:solidFill>
                </a:rPr>
                <a:t>Visible</a:t>
              </a:r>
              <a:endParaRPr lang="en-US" dirty="0">
                <a:solidFill>
                  <a:srgbClr val="FF0000"/>
                </a:solidFill>
              </a:endParaRPr>
            </a:p>
          </p:txBody>
        </p:sp>
        <p:sp>
          <p:nvSpPr>
            <p:cNvPr id="52" name="Rectangle 51"/>
            <p:cNvSpPr/>
            <p:nvPr/>
          </p:nvSpPr>
          <p:spPr>
            <a:xfrm>
              <a:off x="2095004" y="3941388"/>
              <a:ext cx="4718391" cy="543595"/>
            </a:xfrm>
            <a:prstGeom prst="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2095004" y="4573413"/>
              <a:ext cx="4718391" cy="466568"/>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a:off x="3802566" y="3694904"/>
            <a:ext cx="5165212" cy="2605464"/>
            <a:chOff x="3802566" y="3694904"/>
            <a:chExt cx="5165212" cy="2605464"/>
          </a:xfrm>
        </p:grpSpPr>
        <p:grpSp>
          <p:nvGrpSpPr>
            <p:cNvPr id="10" name="Group 9"/>
            <p:cNvGrpSpPr/>
            <p:nvPr/>
          </p:nvGrpSpPr>
          <p:grpSpPr>
            <a:xfrm>
              <a:off x="3802566" y="5040674"/>
              <a:ext cx="5118506" cy="1259694"/>
              <a:chOff x="3609783" y="2907162"/>
              <a:chExt cx="5118506" cy="1259694"/>
            </a:xfrm>
          </p:grpSpPr>
          <p:grpSp>
            <p:nvGrpSpPr>
              <p:cNvPr id="14" name="Group 13"/>
              <p:cNvGrpSpPr/>
              <p:nvPr/>
            </p:nvGrpSpPr>
            <p:grpSpPr>
              <a:xfrm>
                <a:off x="3609783" y="2907162"/>
                <a:ext cx="5118506" cy="1259694"/>
                <a:chOff x="3541966" y="5218641"/>
                <a:chExt cx="5118506" cy="1259694"/>
              </a:xfrm>
            </p:grpSpPr>
            <p:cxnSp>
              <p:nvCxnSpPr>
                <p:cNvPr id="15" name="Straight Arrow Connector 14"/>
                <p:cNvCxnSpPr/>
                <p:nvPr/>
              </p:nvCxnSpPr>
              <p:spPr>
                <a:xfrm>
                  <a:off x="3541966" y="5218641"/>
                  <a:ext cx="3211551" cy="871025"/>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6310043" y="5832004"/>
                  <a:ext cx="2350429" cy="646331"/>
                </a:xfrm>
                <a:prstGeom prst="rect">
                  <a:avLst/>
                </a:prstGeom>
              </p:spPr>
              <p:txBody>
                <a:bodyPr wrap="square">
                  <a:spAutoFit/>
                </a:bodyPr>
                <a:lstStyle/>
                <a:p>
                  <a:pPr algn="ctr"/>
                  <a:r>
                    <a:rPr lang="en-US" b="1" u="sng" dirty="0">
                      <a:solidFill>
                        <a:srgbClr val="FF0000"/>
                      </a:solidFill>
                    </a:rPr>
                    <a:t>Visible</a:t>
                  </a:r>
                </a:p>
                <a:p>
                  <a:pPr algn="ctr"/>
                  <a:r>
                    <a:rPr lang="en-US" dirty="0">
                      <a:solidFill>
                        <a:srgbClr val="FF0000"/>
                      </a:solidFill>
                    </a:rPr>
                    <a:t>Coupled Coefficients</a:t>
                  </a:r>
                </a:p>
              </p:txBody>
            </p:sp>
            <p:cxnSp>
              <p:nvCxnSpPr>
                <p:cNvPr id="17" name="Straight Arrow Connector 16"/>
                <p:cNvCxnSpPr/>
                <p:nvPr/>
              </p:nvCxnSpPr>
              <p:spPr>
                <a:xfrm>
                  <a:off x="5666290" y="6194185"/>
                  <a:ext cx="738582" cy="0"/>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18" name="Straight Arrow Connector 17"/>
              <p:cNvCxnSpPr/>
              <p:nvPr/>
            </p:nvCxnSpPr>
            <p:spPr>
              <a:xfrm>
                <a:off x="5525851" y="2917693"/>
                <a:ext cx="1406995" cy="706741"/>
              </a:xfrm>
              <a:prstGeom prst="straightConnector1">
                <a:avLst/>
              </a:prstGeom>
              <a:ln w="28575">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6570643" y="3694904"/>
              <a:ext cx="2397135" cy="923330"/>
              <a:chOff x="3559887" y="5436855"/>
              <a:chExt cx="2397135" cy="923330"/>
            </a:xfrm>
          </p:grpSpPr>
          <p:sp>
            <p:nvSpPr>
              <p:cNvPr id="34" name="Rectangle 33"/>
              <p:cNvSpPr/>
              <p:nvPr/>
            </p:nvSpPr>
            <p:spPr>
              <a:xfrm>
                <a:off x="3684652" y="5436855"/>
                <a:ext cx="2272370" cy="923330"/>
              </a:xfrm>
              <a:prstGeom prst="rect">
                <a:avLst/>
              </a:prstGeom>
            </p:spPr>
            <p:txBody>
              <a:bodyPr wrap="square">
                <a:spAutoFit/>
              </a:bodyPr>
              <a:lstStyle/>
              <a:p>
                <a:pPr algn="ctr"/>
                <a:r>
                  <a:rPr lang="en-US" b="1" u="sng" dirty="0">
                    <a:solidFill>
                      <a:srgbClr val="00B050"/>
                    </a:solidFill>
                  </a:rPr>
                  <a:t>Non-Visible</a:t>
                </a:r>
              </a:p>
              <a:p>
                <a:pPr algn="ctr"/>
                <a:r>
                  <a:rPr lang="en-US" dirty="0">
                    <a:solidFill>
                      <a:srgbClr val="00B050"/>
                    </a:solidFill>
                  </a:rPr>
                  <a:t>Total Variation</a:t>
                </a:r>
              </a:p>
              <a:p>
                <a:pPr algn="ctr"/>
                <a:r>
                  <a:rPr lang="en-US" dirty="0" err="1">
                    <a:solidFill>
                      <a:srgbClr val="00B050"/>
                    </a:solidFill>
                  </a:rPr>
                  <a:t>Superresolution</a:t>
                </a:r>
                <a:endParaRPr lang="en-US" dirty="0">
                  <a:solidFill>
                    <a:srgbClr val="00B050"/>
                  </a:solidFill>
                </a:endParaRPr>
              </a:p>
            </p:txBody>
          </p:sp>
          <p:cxnSp>
            <p:nvCxnSpPr>
              <p:cNvPr id="35" name="Straight Arrow Connector 34"/>
              <p:cNvCxnSpPr/>
              <p:nvPr/>
            </p:nvCxnSpPr>
            <p:spPr>
              <a:xfrm flipH="1">
                <a:off x="3559887" y="5919645"/>
                <a:ext cx="443474" cy="0"/>
              </a:xfrm>
              <a:prstGeom prst="straightConnector1">
                <a:avLst/>
              </a:prstGeom>
              <a:ln w="1905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36" name="Group 35"/>
          <p:cNvGrpSpPr/>
          <p:nvPr/>
        </p:nvGrpSpPr>
        <p:grpSpPr>
          <a:xfrm>
            <a:off x="4433703" y="822087"/>
            <a:ext cx="3907409" cy="1791404"/>
            <a:chOff x="4433703" y="822087"/>
            <a:chExt cx="3907409" cy="1791404"/>
          </a:xfrm>
        </p:grpSpPr>
        <p:grpSp>
          <p:nvGrpSpPr>
            <p:cNvPr id="32" name="Group 31"/>
            <p:cNvGrpSpPr/>
            <p:nvPr/>
          </p:nvGrpSpPr>
          <p:grpSpPr>
            <a:xfrm>
              <a:off x="5075371" y="822087"/>
              <a:ext cx="3265741" cy="1791404"/>
              <a:chOff x="5075371" y="822087"/>
              <a:chExt cx="3265741" cy="1791404"/>
            </a:xfrm>
          </p:grpSpPr>
          <p:sp>
            <p:nvSpPr>
              <p:cNvPr id="45" name="Rounded Rectangle 44"/>
              <p:cNvSpPr/>
              <p:nvPr/>
            </p:nvSpPr>
            <p:spPr>
              <a:xfrm>
                <a:off x="5075371" y="1283751"/>
                <a:ext cx="3265741" cy="1329740"/>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7" name="TextBox 66"/>
                  <p:cNvSpPr txBox="1"/>
                  <p:nvPr/>
                </p:nvSpPr>
                <p:spPr>
                  <a:xfrm>
                    <a:off x="5116898" y="1334396"/>
                    <a:ext cx="3143746" cy="1208151"/>
                  </a:xfrm>
                  <a:prstGeom prst="rect">
                    <a:avLst/>
                  </a:prstGeom>
                  <a:noFill/>
                </p:spPr>
                <p:txBody>
                  <a:bodyPr wrap="none" rtlCol="0">
                    <a:spAutoFit/>
                  </a:bodyPr>
                  <a:lstStyle/>
                  <a:p>
                    <a14:m>
                      <m:oMath xmlns:m="http://schemas.openxmlformats.org/officeDocument/2006/math">
                        <m:sSubSup>
                          <m:sSubSupPr>
                            <m:ctrlPr>
                              <a:rPr lang="en-US" sz="1350" i="1">
                                <a:latin typeface="Cambria Math" charset="0"/>
                              </a:rPr>
                            </m:ctrlPr>
                          </m:sSubSupPr>
                          <m:e>
                            <m:r>
                              <a:rPr lang="en-US" sz="1350" i="1">
                                <a:latin typeface="Cambria Math" charset="0"/>
                              </a:rPr>
                              <m:t>𝐷</m:t>
                            </m:r>
                          </m:e>
                          <m:sub>
                            <m:r>
                              <a:rPr lang="en-US" sz="1350" i="1">
                                <a:latin typeface="Cambria Math" charset="0"/>
                              </a:rPr>
                              <m:t>𝑣</m:t>
                            </m:r>
                          </m:sub>
                          <m:sup>
                            <m:r>
                              <a:rPr lang="en-US" sz="1350" i="1">
                                <a:latin typeface="Cambria Math" charset="0"/>
                              </a:rPr>
                              <m:t>𝑥𝑟𝑓</m:t>
                            </m:r>
                          </m:sup>
                        </m:sSubSup>
                      </m:oMath>
                    </a14:m>
                    <a:r>
                      <a:rPr lang="en-US" sz="1350" dirty="0"/>
                      <a:t>: XRF dictionary (visible)</a:t>
                    </a:r>
                  </a:p>
                  <a:p>
                    <a14:m>
                      <m:oMath xmlns:m="http://schemas.openxmlformats.org/officeDocument/2006/math">
                        <m:sSubSup>
                          <m:sSubSupPr>
                            <m:ctrlPr>
                              <a:rPr lang="en-US" sz="1350" i="1">
                                <a:latin typeface="Cambria Math" charset="0"/>
                              </a:rPr>
                            </m:ctrlPr>
                          </m:sSubSupPr>
                          <m:e>
                            <m:r>
                              <a:rPr lang="en-US" sz="1350" i="1">
                                <a:latin typeface="Cambria Math" charset="0"/>
                              </a:rPr>
                              <m:t>𝐷</m:t>
                            </m:r>
                          </m:e>
                          <m:sub>
                            <m:r>
                              <a:rPr lang="en-US" sz="1350" i="1">
                                <a:latin typeface="Cambria Math" charset="0"/>
                              </a:rPr>
                              <m:t>𝑛𝑣</m:t>
                            </m:r>
                          </m:sub>
                          <m:sup>
                            <m:r>
                              <a:rPr lang="en-US" sz="1350" i="1">
                                <a:latin typeface="Cambria Math" charset="0"/>
                              </a:rPr>
                              <m:t>𝑥𝑟𝑓</m:t>
                            </m:r>
                          </m:sup>
                        </m:sSubSup>
                      </m:oMath>
                    </a14:m>
                    <a:r>
                      <a:rPr lang="en-US" sz="1350" dirty="0"/>
                      <a:t>: XRF dictionary (non-visible)</a:t>
                    </a:r>
                  </a:p>
                  <a:p>
                    <a14:m>
                      <m:oMath xmlns:m="http://schemas.openxmlformats.org/officeDocument/2006/math">
                        <m:sSup>
                          <m:sSupPr>
                            <m:ctrlPr>
                              <a:rPr lang="en-US" sz="1350" i="1">
                                <a:latin typeface="Cambria Math" charset="0"/>
                              </a:rPr>
                            </m:ctrlPr>
                          </m:sSupPr>
                          <m:e>
                            <m:r>
                              <a:rPr lang="en-US" sz="1350" i="1">
                                <a:latin typeface="Cambria Math" charset="0"/>
                              </a:rPr>
                              <m:t>𝐷</m:t>
                            </m:r>
                          </m:e>
                          <m:sup>
                            <m:r>
                              <a:rPr lang="en-US" sz="1350" i="1">
                                <a:latin typeface="Cambria Math" charset="0"/>
                              </a:rPr>
                              <m:t>𝑟𝑔𝑏</m:t>
                            </m:r>
                          </m:sup>
                        </m:sSup>
                      </m:oMath>
                    </a14:m>
                    <a:r>
                      <a:rPr lang="en-US" sz="1350" dirty="0"/>
                      <a:t>: RGB dictionary</a:t>
                    </a:r>
                  </a:p>
                  <a:p>
                    <a14:m>
                      <m:oMath xmlns:m="http://schemas.openxmlformats.org/officeDocument/2006/math">
                        <m:sSub>
                          <m:sSubPr>
                            <m:ctrlPr>
                              <a:rPr lang="en-US" sz="1350" i="1">
                                <a:latin typeface="Cambria Math" charset="0"/>
                              </a:rPr>
                            </m:ctrlPr>
                          </m:sSubPr>
                          <m:e>
                            <m:r>
                              <a:rPr lang="en-US" sz="1350" i="1">
                                <a:latin typeface="Cambria Math" charset="0"/>
                              </a:rPr>
                              <m:t>𝐴</m:t>
                            </m:r>
                          </m:e>
                          <m:sub>
                            <m:r>
                              <a:rPr lang="en-US" sz="1350" i="1">
                                <a:latin typeface="Cambria Math" charset="0"/>
                              </a:rPr>
                              <m:t>𝑣</m:t>
                            </m:r>
                          </m:sub>
                        </m:sSub>
                      </m:oMath>
                    </a14:m>
                    <a:r>
                      <a:rPr lang="en-US" sz="1350" dirty="0"/>
                      <a:t>: Coefficient of visible component</a:t>
                    </a:r>
                  </a:p>
                  <a:p>
                    <a14:m>
                      <m:oMath xmlns:m="http://schemas.openxmlformats.org/officeDocument/2006/math">
                        <m:sSub>
                          <m:sSubPr>
                            <m:ctrlPr>
                              <a:rPr lang="en-US" sz="1350" i="1">
                                <a:latin typeface="Cambria Math" charset="0"/>
                              </a:rPr>
                            </m:ctrlPr>
                          </m:sSubPr>
                          <m:e>
                            <m:r>
                              <a:rPr lang="en-US" sz="1350" i="1">
                                <a:latin typeface="Cambria Math" charset="0"/>
                              </a:rPr>
                              <m:t>𝐴</m:t>
                            </m:r>
                          </m:e>
                          <m:sub>
                            <m:r>
                              <a:rPr lang="en-US" sz="1350" i="1">
                                <a:latin typeface="Cambria Math" charset="0"/>
                              </a:rPr>
                              <m:t>𝑛𝑣</m:t>
                            </m:r>
                          </m:sub>
                        </m:sSub>
                      </m:oMath>
                    </a14:m>
                    <a:r>
                      <a:rPr lang="en-US" sz="1350" dirty="0"/>
                      <a:t>: Coefficient of non-visible component</a:t>
                    </a:r>
                  </a:p>
                </p:txBody>
              </p:sp>
            </mc:Choice>
            <mc:Fallback xmlns="">
              <p:sp>
                <p:nvSpPr>
                  <p:cNvPr id="67" name="TextBox 66"/>
                  <p:cNvSpPr txBox="1">
                    <a:spLocks noRot="1" noChangeAspect="1" noMove="1" noResize="1" noEditPoints="1" noAdjustHandles="1" noChangeArrowheads="1" noChangeShapeType="1" noTextEdit="1"/>
                  </p:cNvSpPr>
                  <p:nvPr/>
                </p:nvSpPr>
                <p:spPr>
                  <a:xfrm>
                    <a:off x="5116898" y="1334396"/>
                    <a:ext cx="3143746" cy="1208151"/>
                  </a:xfrm>
                  <a:prstGeom prst="rect">
                    <a:avLst/>
                  </a:prstGeom>
                  <a:blipFill rotWithShape="0">
                    <a:blip r:embed="rId8"/>
                    <a:stretch>
                      <a:fillRect b="-4545"/>
                    </a:stretch>
                  </a:blipFill>
                </p:spPr>
                <p:txBody>
                  <a:bodyPr/>
                  <a:lstStyle/>
                  <a:p>
                    <a:r>
                      <a:rPr lang="en-US">
                        <a:noFill/>
                      </a:rPr>
                      <a:t> </a:t>
                    </a:r>
                  </a:p>
                </p:txBody>
              </p:sp>
            </mc:Fallback>
          </mc:AlternateContent>
          <p:sp>
            <p:nvSpPr>
              <p:cNvPr id="79" name="TextBox 78"/>
              <p:cNvSpPr txBox="1"/>
              <p:nvPr/>
            </p:nvSpPr>
            <p:spPr>
              <a:xfrm>
                <a:off x="6065788" y="822087"/>
                <a:ext cx="1199367" cy="461665"/>
              </a:xfrm>
              <a:prstGeom prst="rect">
                <a:avLst/>
              </a:prstGeom>
              <a:noFill/>
            </p:spPr>
            <p:txBody>
              <a:bodyPr wrap="none" rtlCol="0">
                <a:spAutoFit/>
              </a:bodyPr>
              <a:lstStyle/>
              <a:p>
                <a:r>
                  <a:rPr lang="en-US" sz="2400" u="sng" dirty="0"/>
                  <a:t>Outputs</a:t>
                </a:r>
              </a:p>
            </p:txBody>
          </p:sp>
        </p:grpSp>
        <p:sp>
          <p:nvSpPr>
            <p:cNvPr id="46" name="Right Arrow 45"/>
            <p:cNvSpPr/>
            <p:nvPr/>
          </p:nvSpPr>
          <p:spPr>
            <a:xfrm>
              <a:off x="4433703" y="1696463"/>
              <a:ext cx="531729" cy="407071"/>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002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TextBox 3"/>
          <p:cNvSpPr txBox="1">
            <a:spLocks noChangeArrowheads="1"/>
          </p:cNvSpPr>
          <p:nvPr/>
        </p:nvSpPr>
        <p:spPr bwMode="auto">
          <a:xfrm>
            <a:off x="217481" y="474134"/>
            <a:ext cx="868045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bg2"/>
                </a:solidFill>
                <a:latin typeface="Arial" charset="0"/>
                <a:ea typeface="ＭＳ Ｐゴシック" charset="0"/>
                <a:cs typeface="ＭＳ Ｐゴシック" charset="0"/>
              </a:defRPr>
            </a:lvl1pPr>
            <a:lvl2pPr marL="742950" indent="-285750">
              <a:defRPr sz="2400">
                <a:solidFill>
                  <a:schemeClr val="bg2"/>
                </a:solidFill>
                <a:latin typeface="Arial" charset="0"/>
                <a:ea typeface="ＭＳ Ｐゴシック" charset="0"/>
              </a:defRPr>
            </a:lvl2pPr>
            <a:lvl3pPr marL="1143000" indent="-228600">
              <a:defRPr sz="2400">
                <a:solidFill>
                  <a:schemeClr val="bg2"/>
                </a:solidFill>
                <a:latin typeface="Arial" charset="0"/>
                <a:ea typeface="ＭＳ Ｐゴシック" charset="0"/>
              </a:defRPr>
            </a:lvl3pPr>
            <a:lvl4pPr marL="1600200" indent="-228600">
              <a:defRPr sz="2400">
                <a:solidFill>
                  <a:schemeClr val="bg2"/>
                </a:solidFill>
                <a:latin typeface="Arial" charset="0"/>
                <a:ea typeface="ＭＳ Ｐゴシック" charset="0"/>
              </a:defRPr>
            </a:lvl4pPr>
            <a:lvl5pPr marL="2057400" indent="-228600">
              <a:defRPr sz="2400">
                <a:solidFill>
                  <a:schemeClr val="bg2"/>
                </a:solidFill>
                <a:latin typeface="Arial" charset="0"/>
                <a:ea typeface="ＭＳ Ｐゴシック" charset="0"/>
              </a:defRPr>
            </a:lvl5pPr>
            <a:lvl6pPr marL="2514600" indent="-228600" eaLnBrk="0" fontAlgn="base" hangingPunct="0">
              <a:spcBef>
                <a:spcPct val="50000"/>
              </a:spcBef>
              <a:spcAft>
                <a:spcPct val="0"/>
              </a:spcAft>
              <a:defRPr sz="2400">
                <a:solidFill>
                  <a:schemeClr val="bg2"/>
                </a:solidFill>
                <a:latin typeface="Arial" charset="0"/>
                <a:ea typeface="ＭＳ Ｐゴシック" charset="0"/>
              </a:defRPr>
            </a:lvl6pPr>
            <a:lvl7pPr marL="2971800" indent="-228600" eaLnBrk="0" fontAlgn="base" hangingPunct="0">
              <a:spcBef>
                <a:spcPct val="50000"/>
              </a:spcBef>
              <a:spcAft>
                <a:spcPct val="0"/>
              </a:spcAft>
              <a:defRPr sz="2400">
                <a:solidFill>
                  <a:schemeClr val="bg2"/>
                </a:solidFill>
                <a:latin typeface="Arial" charset="0"/>
                <a:ea typeface="ＭＳ Ｐゴシック" charset="0"/>
              </a:defRPr>
            </a:lvl7pPr>
            <a:lvl8pPr marL="3429000" indent="-228600" eaLnBrk="0" fontAlgn="base" hangingPunct="0">
              <a:spcBef>
                <a:spcPct val="50000"/>
              </a:spcBef>
              <a:spcAft>
                <a:spcPct val="0"/>
              </a:spcAft>
              <a:defRPr sz="2400">
                <a:solidFill>
                  <a:schemeClr val="bg2"/>
                </a:solidFill>
                <a:latin typeface="Arial" charset="0"/>
                <a:ea typeface="ＭＳ Ｐゴシック" charset="0"/>
              </a:defRPr>
            </a:lvl8pPr>
            <a:lvl9pPr marL="3886200" indent="-228600" eaLnBrk="0" fontAlgn="base" hangingPunct="0">
              <a:spcBef>
                <a:spcPct val="50000"/>
              </a:spcBef>
              <a:spcAft>
                <a:spcPct val="0"/>
              </a:spcAft>
              <a:defRPr sz="2400">
                <a:solidFill>
                  <a:schemeClr val="bg2"/>
                </a:solidFill>
                <a:latin typeface="Arial" charset="0"/>
                <a:ea typeface="ＭＳ Ｐゴシック" charset="0"/>
              </a:defRPr>
            </a:lvl9pPr>
          </a:lstStyle>
          <a:p>
            <a:pPr algn="ctr"/>
            <a:r>
              <a:rPr lang="en-US" sz="2800" dirty="0">
                <a:solidFill>
                  <a:schemeClr val="tx1"/>
                </a:solidFill>
              </a:rPr>
              <a:t>X-Ray Radiography &amp; X-Ray Fluorescence Imaging</a:t>
            </a:r>
          </a:p>
        </p:txBody>
      </p:sp>
      <p:pic>
        <p:nvPicPr>
          <p:cNvPr id="6" name="Picture 5" descr="Screen Shot 2016-05-03 at 11.36.04 A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7481" y="2249938"/>
            <a:ext cx="5856475" cy="3432606"/>
          </a:xfrm>
          <a:prstGeom prst="rect">
            <a:avLst/>
          </a:prstGeom>
        </p:spPr>
      </p:pic>
      <p:sp>
        <p:nvSpPr>
          <p:cNvPr id="7" name="TextBox 6"/>
          <p:cNvSpPr txBox="1"/>
          <p:nvPr/>
        </p:nvSpPr>
        <p:spPr>
          <a:xfrm>
            <a:off x="153981" y="5691984"/>
            <a:ext cx="3685624" cy="369332"/>
          </a:xfrm>
          <a:prstGeom prst="rect">
            <a:avLst/>
          </a:prstGeom>
          <a:noFill/>
        </p:spPr>
        <p:txBody>
          <a:bodyPr wrap="none" rtlCol="0">
            <a:spAutoFit/>
          </a:bodyPr>
          <a:lstStyle/>
          <a:p>
            <a:r>
              <a:rPr lang="en-US" dirty="0" err="1"/>
              <a:t>Röntgen</a:t>
            </a:r>
            <a:r>
              <a:rPr lang="en-US" dirty="0"/>
              <a:t>, X-Ray Shadowgraph, 1890’s</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95796" y="2249938"/>
            <a:ext cx="2344025" cy="3432606"/>
          </a:xfrm>
          <a:prstGeom prst="rect">
            <a:avLst/>
          </a:prstGeom>
        </p:spPr>
      </p:pic>
    </p:spTree>
    <p:extLst>
      <p:ext uri="{BB962C8B-B14F-4D97-AF65-F5344CB8AC3E}">
        <p14:creationId xmlns:p14="http://schemas.microsoft.com/office/powerpoint/2010/main" val="3712285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Hidden Layer Optimization Algorithm</a:t>
            </a:r>
          </a:p>
        </p:txBody>
      </p:sp>
      <p:pic>
        <p:nvPicPr>
          <p:cNvPr id="5" name="Picture 4"/>
          <p:cNvPicPr>
            <a:picLocks noChangeAspect="1"/>
          </p:cNvPicPr>
          <p:nvPr/>
        </p:nvPicPr>
        <p:blipFill>
          <a:blip r:embed="rId2"/>
          <a:stretch>
            <a:fillRect/>
          </a:stretch>
        </p:blipFill>
        <p:spPr>
          <a:xfrm>
            <a:off x="5943600" y="1546493"/>
            <a:ext cx="2743200" cy="1094763"/>
          </a:xfrm>
          <a:prstGeom prst="rect">
            <a:avLst/>
          </a:prstGeom>
          <a:solidFill>
            <a:schemeClr val="tx1"/>
          </a:solidFill>
          <a:ln w="28575">
            <a:solidFill>
              <a:srgbClr val="FF0000"/>
            </a:solidFill>
          </a:ln>
        </p:spPr>
      </p:pic>
      <p:pic>
        <p:nvPicPr>
          <p:cNvPr id="6" name="Picture 5"/>
          <p:cNvPicPr>
            <a:picLocks noChangeAspect="1"/>
          </p:cNvPicPr>
          <p:nvPr/>
        </p:nvPicPr>
        <p:blipFill>
          <a:blip r:embed="rId3"/>
          <a:stretch>
            <a:fillRect/>
          </a:stretch>
        </p:blipFill>
        <p:spPr>
          <a:xfrm>
            <a:off x="5943600" y="2933697"/>
            <a:ext cx="2743200" cy="899032"/>
          </a:xfrm>
          <a:prstGeom prst="rect">
            <a:avLst/>
          </a:prstGeom>
          <a:solidFill>
            <a:schemeClr val="tx1"/>
          </a:solidFill>
          <a:ln w="28575">
            <a:solidFill>
              <a:srgbClr val="92D050"/>
            </a:solidFill>
          </a:ln>
        </p:spPr>
      </p:pic>
      <p:pic>
        <p:nvPicPr>
          <p:cNvPr id="7" name="Picture 6"/>
          <p:cNvPicPr>
            <a:picLocks noChangeAspect="1"/>
          </p:cNvPicPr>
          <p:nvPr/>
        </p:nvPicPr>
        <p:blipFill>
          <a:blip r:embed="rId4"/>
          <a:stretch>
            <a:fillRect/>
          </a:stretch>
        </p:blipFill>
        <p:spPr>
          <a:xfrm>
            <a:off x="5943600" y="4125170"/>
            <a:ext cx="2743200" cy="619432"/>
          </a:xfrm>
          <a:prstGeom prst="rect">
            <a:avLst/>
          </a:prstGeom>
          <a:solidFill>
            <a:schemeClr val="tx1"/>
          </a:solidFill>
          <a:ln w="28575">
            <a:solidFill>
              <a:srgbClr val="0070C0"/>
            </a:solidFill>
          </a:ln>
        </p:spPr>
      </p:pic>
      <p:pic>
        <p:nvPicPr>
          <p:cNvPr id="8" name="Picture 7"/>
          <p:cNvPicPr>
            <a:picLocks noChangeAspect="1"/>
          </p:cNvPicPr>
          <p:nvPr/>
        </p:nvPicPr>
        <p:blipFill>
          <a:blip r:embed="rId5"/>
          <a:stretch>
            <a:fillRect/>
          </a:stretch>
        </p:blipFill>
        <p:spPr>
          <a:xfrm>
            <a:off x="5943600" y="5037042"/>
            <a:ext cx="2743200" cy="798844"/>
          </a:xfrm>
          <a:prstGeom prst="rect">
            <a:avLst/>
          </a:prstGeom>
          <a:solidFill>
            <a:schemeClr val="tx1"/>
          </a:solidFill>
          <a:ln w="28575">
            <a:solidFill>
              <a:srgbClr val="7030A0"/>
            </a:solidFill>
          </a:ln>
        </p:spPr>
      </p:pic>
      <p:pic>
        <p:nvPicPr>
          <p:cNvPr id="9" name="Picture 8"/>
          <p:cNvPicPr>
            <a:picLocks noChangeAspect="1"/>
          </p:cNvPicPr>
          <p:nvPr/>
        </p:nvPicPr>
        <p:blipFill>
          <a:blip r:embed="rId6"/>
          <a:stretch>
            <a:fillRect/>
          </a:stretch>
        </p:blipFill>
        <p:spPr>
          <a:xfrm>
            <a:off x="345688" y="1475368"/>
            <a:ext cx="4962291" cy="4356210"/>
          </a:xfrm>
          <a:prstGeom prst="rect">
            <a:avLst/>
          </a:prstGeom>
          <a:solidFill>
            <a:schemeClr val="tx1"/>
          </a:solidFill>
        </p:spPr>
      </p:pic>
      <p:cxnSp>
        <p:nvCxnSpPr>
          <p:cNvPr id="11" name="Straight Arrow Connector 10"/>
          <p:cNvCxnSpPr/>
          <p:nvPr/>
        </p:nvCxnSpPr>
        <p:spPr>
          <a:xfrm flipV="1">
            <a:off x="4357028" y="2135922"/>
            <a:ext cx="1318943" cy="139947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4036742" y="3383213"/>
            <a:ext cx="1728438" cy="570751"/>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036742" y="4253679"/>
            <a:ext cx="1639229" cy="284867"/>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053468" y="4490884"/>
            <a:ext cx="1622503" cy="952356"/>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589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a:spLocks noGrp="1"/>
          </p:cNvSpPr>
          <p:nvPr>
            <p:ph type="title"/>
          </p:nvPr>
        </p:nvSpPr>
        <p:spPr>
          <a:xfrm>
            <a:off x="457200" y="-18889"/>
            <a:ext cx="8229600" cy="1143000"/>
          </a:xfrm>
        </p:spPr>
        <p:txBody>
          <a:bodyPr>
            <a:normAutofit/>
          </a:bodyPr>
          <a:lstStyle/>
          <a:p>
            <a:r>
              <a:rPr lang="en-US" dirty="0"/>
              <a:t>Hidden Layer Example</a:t>
            </a:r>
          </a:p>
        </p:txBody>
      </p:sp>
      <p:grpSp>
        <p:nvGrpSpPr>
          <p:cNvPr id="2" name="Group 1"/>
          <p:cNvGrpSpPr/>
          <p:nvPr/>
        </p:nvGrpSpPr>
        <p:grpSpPr>
          <a:xfrm>
            <a:off x="301412" y="1018902"/>
            <a:ext cx="8665310" cy="5025059"/>
            <a:chOff x="301412" y="1018902"/>
            <a:chExt cx="8665310" cy="5025059"/>
          </a:xfrm>
        </p:grpSpPr>
        <p:pic>
          <p:nvPicPr>
            <p:cNvPr id="4" name="Picture 3"/>
            <p:cNvPicPr>
              <a:picLocks noChangeAspect="1"/>
            </p:cNvPicPr>
            <p:nvPr/>
          </p:nvPicPr>
          <p:blipFill>
            <a:blip r:embed="rId2"/>
            <a:stretch>
              <a:fillRect/>
            </a:stretch>
          </p:blipFill>
          <p:spPr>
            <a:xfrm>
              <a:off x="1595244" y="2325029"/>
              <a:ext cx="2749086" cy="1979342"/>
            </a:xfrm>
            <a:prstGeom prst="rect">
              <a:avLst/>
            </a:prstGeom>
            <a:ln>
              <a:solidFill>
                <a:schemeClr val="tx1"/>
              </a:solidFill>
            </a:ln>
            <a:scene3d>
              <a:camera prst="perspectiveHeroicExtremeLeftFacing">
                <a:rot lat="0" lon="3600000" rev="0"/>
              </a:camera>
              <a:lightRig rig="threePt" dir="t"/>
            </a:scene3d>
          </p:spPr>
        </p:pic>
        <p:pic>
          <p:nvPicPr>
            <p:cNvPr id="5" name="Picture 4"/>
            <p:cNvPicPr>
              <a:picLocks noChangeAspect="1"/>
            </p:cNvPicPr>
            <p:nvPr/>
          </p:nvPicPr>
          <p:blipFill>
            <a:blip r:embed="rId3"/>
            <a:stretch>
              <a:fillRect/>
            </a:stretch>
          </p:blipFill>
          <p:spPr>
            <a:xfrm>
              <a:off x="3567151" y="2337025"/>
              <a:ext cx="2743200" cy="1967346"/>
            </a:xfrm>
            <a:prstGeom prst="rect">
              <a:avLst/>
            </a:prstGeom>
            <a:ln>
              <a:solidFill>
                <a:schemeClr val="tx1"/>
              </a:solidFill>
            </a:ln>
            <a:scene3d>
              <a:camera prst="perspectiveHeroicExtremeLeftFacing">
                <a:rot lat="0" lon="3600000" rev="0"/>
              </a:camera>
              <a:lightRig rig="threePt" dir="t"/>
            </a:scene3d>
          </p:spPr>
        </p:pic>
        <p:sp>
          <p:nvSpPr>
            <p:cNvPr id="18" name="TextBox 17"/>
            <p:cNvSpPr txBox="1"/>
            <p:nvPr/>
          </p:nvSpPr>
          <p:spPr>
            <a:xfrm>
              <a:off x="2484718" y="1600666"/>
              <a:ext cx="1077924" cy="461665"/>
            </a:xfrm>
            <a:prstGeom prst="rect">
              <a:avLst/>
            </a:prstGeom>
            <a:noFill/>
          </p:spPr>
          <p:txBody>
            <a:bodyPr wrap="none" rtlCol="0">
              <a:spAutoFit/>
            </a:bodyPr>
            <a:lstStyle/>
            <a:p>
              <a:r>
                <a:rPr lang="en-US" sz="2400"/>
                <a:t>Layer 1</a:t>
              </a:r>
              <a:endParaRPr lang="en-US" sz="2400" dirty="0"/>
            </a:p>
          </p:txBody>
        </p:sp>
        <p:sp>
          <p:nvSpPr>
            <p:cNvPr id="19" name="TextBox 18"/>
            <p:cNvSpPr txBox="1"/>
            <p:nvPr/>
          </p:nvSpPr>
          <p:spPr>
            <a:xfrm>
              <a:off x="4354242" y="1415998"/>
              <a:ext cx="1242648" cy="830997"/>
            </a:xfrm>
            <a:prstGeom prst="rect">
              <a:avLst/>
            </a:prstGeom>
            <a:noFill/>
          </p:spPr>
          <p:txBody>
            <a:bodyPr wrap="none" rtlCol="0">
              <a:spAutoFit/>
            </a:bodyPr>
            <a:lstStyle/>
            <a:p>
              <a:r>
                <a:rPr lang="en-US" sz="2400"/>
                <a:t>Layer 2 </a:t>
              </a:r>
            </a:p>
            <a:p>
              <a:r>
                <a:rPr lang="en-US" sz="2400" dirty="0"/>
                <a:t>(hidden)</a:t>
              </a:r>
            </a:p>
          </p:txBody>
        </p:sp>
        <p:grpSp>
          <p:nvGrpSpPr>
            <p:cNvPr id="39" name="Group 38"/>
            <p:cNvGrpSpPr/>
            <p:nvPr/>
          </p:nvGrpSpPr>
          <p:grpSpPr>
            <a:xfrm>
              <a:off x="301412" y="1420992"/>
              <a:ext cx="4637339" cy="3463823"/>
              <a:chOff x="301412" y="1420992"/>
              <a:chExt cx="4637339" cy="3463823"/>
            </a:xfrm>
          </p:grpSpPr>
          <p:sp>
            <p:nvSpPr>
              <p:cNvPr id="21" name="TextBox 20"/>
              <p:cNvSpPr txBox="1"/>
              <p:nvPr/>
            </p:nvSpPr>
            <p:spPr>
              <a:xfrm>
                <a:off x="301412" y="1420992"/>
                <a:ext cx="1659685" cy="461665"/>
              </a:xfrm>
              <a:prstGeom prst="rect">
                <a:avLst/>
              </a:prstGeom>
              <a:noFill/>
            </p:spPr>
            <p:txBody>
              <a:bodyPr wrap="none" rtlCol="0">
                <a:spAutoFit/>
              </a:bodyPr>
              <a:lstStyle/>
              <a:p>
                <a:r>
                  <a:rPr lang="en-US" sz="2400" dirty="0"/>
                  <a:t>XRF Spectra</a:t>
                </a:r>
              </a:p>
            </p:txBody>
          </p:sp>
          <p:grpSp>
            <p:nvGrpSpPr>
              <p:cNvPr id="38" name="Group 37"/>
              <p:cNvGrpSpPr/>
              <p:nvPr/>
            </p:nvGrpSpPr>
            <p:grpSpPr>
              <a:xfrm>
                <a:off x="338316" y="1957038"/>
                <a:ext cx="4600435" cy="2927777"/>
                <a:chOff x="338316" y="1957038"/>
                <a:chExt cx="4600435" cy="2927777"/>
              </a:xfrm>
            </p:grpSpPr>
            <p:pic>
              <p:nvPicPr>
                <p:cNvPr id="22" name="Picture 21"/>
                <p:cNvPicPr>
                  <a:picLocks noChangeAspect="1"/>
                </p:cNvPicPr>
                <p:nvPr/>
              </p:nvPicPr>
              <p:blipFill rotWithShape="1">
                <a:blip r:embed="rId4" cstate="email">
                  <a:extLst>
                    <a:ext uri="{28A0092B-C50C-407E-A947-70E740481C1C}">
                      <a14:useLocalDpi xmlns:a14="http://schemas.microsoft.com/office/drawing/2010/main"/>
                    </a:ext>
                  </a:extLst>
                </a:blip>
                <a:srcRect l="15790" t="4912" r="50000" b="6667"/>
                <a:stretch/>
              </p:blipFill>
              <p:spPr>
                <a:xfrm>
                  <a:off x="338316" y="1957038"/>
                  <a:ext cx="1585879" cy="2927777"/>
                </a:xfrm>
                <a:prstGeom prst="rect">
                  <a:avLst/>
                </a:prstGeom>
              </p:spPr>
            </p:pic>
            <p:cxnSp>
              <p:nvCxnSpPr>
                <p:cNvPr id="20" name="Straight Arrow Connector 19"/>
                <p:cNvCxnSpPr/>
                <p:nvPr/>
              </p:nvCxnSpPr>
              <p:spPr>
                <a:xfrm>
                  <a:off x="1000823" y="2430322"/>
                  <a:ext cx="2022858" cy="10100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267983" y="3083575"/>
                  <a:ext cx="3670768" cy="37633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1243007" y="3459909"/>
                  <a:ext cx="1829464" cy="972726"/>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3" name="TextBox 32"/>
            <p:cNvSpPr txBox="1"/>
            <p:nvPr/>
          </p:nvSpPr>
          <p:spPr>
            <a:xfrm>
              <a:off x="3019729" y="1018902"/>
              <a:ext cx="1362874" cy="461665"/>
            </a:xfrm>
            <a:prstGeom prst="rect">
              <a:avLst/>
            </a:prstGeom>
            <a:noFill/>
          </p:spPr>
          <p:txBody>
            <a:bodyPr wrap="none" rtlCol="0">
              <a:spAutoFit/>
            </a:bodyPr>
            <a:lstStyle/>
            <a:p>
              <a:r>
                <a:rPr lang="en-US" sz="2400" u="sng" dirty="0"/>
                <a:t>XRF Cube</a:t>
              </a:r>
            </a:p>
          </p:txBody>
        </p:sp>
        <p:sp>
          <p:nvSpPr>
            <p:cNvPr id="34" name="TextBox 33"/>
            <p:cNvSpPr txBox="1"/>
            <p:nvPr/>
          </p:nvSpPr>
          <p:spPr>
            <a:xfrm>
              <a:off x="6820365" y="1495373"/>
              <a:ext cx="1543628" cy="461665"/>
            </a:xfrm>
            <a:prstGeom prst="rect">
              <a:avLst/>
            </a:prstGeom>
            <a:noFill/>
          </p:spPr>
          <p:txBody>
            <a:bodyPr wrap="none" rtlCol="0">
              <a:spAutoFit/>
            </a:bodyPr>
            <a:lstStyle/>
            <a:p>
              <a:r>
                <a:rPr lang="en-US" sz="2400" u="sng" dirty="0"/>
                <a:t>RGB Image</a:t>
              </a:r>
            </a:p>
          </p:txBody>
        </p:sp>
        <p:pic>
          <p:nvPicPr>
            <p:cNvPr id="35" name="Picture 34"/>
            <p:cNvPicPr>
              <a:picLocks noChangeAspect="1"/>
            </p:cNvPicPr>
            <p:nvPr/>
          </p:nvPicPr>
          <p:blipFill>
            <a:blip r:embed="rId2">
              <a:biLevel thresh="25000"/>
            </a:blip>
            <a:stretch>
              <a:fillRect/>
            </a:stretch>
          </p:blipFill>
          <p:spPr>
            <a:xfrm>
              <a:off x="6217636" y="2282071"/>
              <a:ext cx="2749086" cy="1979342"/>
            </a:xfrm>
            <a:prstGeom prst="rect">
              <a:avLst/>
            </a:prstGeom>
            <a:ln>
              <a:solidFill>
                <a:schemeClr val="tx1"/>
              </a:solidFill>
            </a:ln>
          </p:spPr>
        </p:pic>
        <p:cxnSp>
          <p:nvCxnSpPr>
            <p:cNvPr id="37" name="Straight Connector 36"/>
            <p:cNvCxnSpPr/>
            <p:nvPr/>
          </p:nvCxnSpPr>
          <p:spPr>
            <a:xfrm>
              <a:off x="5965902" y="1249734"/>
              <a:ext cx="0" cy="479422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3823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p:cNvGraphicFramePr>
            <a:graphicFrameLocks noChangeAspect="1"/>
          </p:cNvGraphicFramePr>
          <p:nvPr>
            <p:extLst/>
          </p:nvPr>
        </p:nvGraphicFramePr>
        <p:xfrm>
          <a:off x="5091790" y="1312986"/>
          <a:ext cx="3110793" cy="2185188"/>
        </p:xfrm>
        <a:graphic>
          <a:graphicData uri="http://schemas.openxmlformats.org/presentationml/2006/ole">
            <mc:AlternateContent xmlns:mc="http://schemas.openxmlformats.org/markup-compatibility/2006">
              <mc:Choice xmlns:v="urn:schemas-microsoft-com:vml" Requires="v">
                <p:oleObj spid="_x0000_s3183" name="Acrobat Document" r:id="rId3" imgW="3105118" imgH="2181075" progId="AcroExch.Document.DC">
                  <p:embed/>
                </p:oleObj>
              </mc:Choice>
              <mc:Fallback>
                <p:oleObj name="Acrobat Document" r:id="rId3" imgW="3105118" imgH="2181075" progId="AcroExch.Document.DC">
                  <p:embed/>
                  <p:pic>
                    <p:nvPicPr>
                      <p:cNvPr id="0" name=""/>
                      <p:cNvPicPr/>
                      <p:nvPr/>
                    </p:nvPicPr>
                    <p:blipFill>
                      <a:blip r:embed="rId4"/>
                      <a:stretch>
                        <a:fillRect/>
                      </a:stretch>
                    </p:blipFill>
                    <p:spPr>
                      <a:xfrm>
                        <a:off x="5091790" y="1312986"/>
                        <a:ext cx="3110793" cy="2185188"/>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941417" y="1312987"/>
          <a:ext cx="3110793" cy="2185188"/>
        </p:xfrm>
        <a:graphic>
          <a:graphicData uri="http://schemas.openxmlformats.org/presentationml/2006/ole">
            <mc:AlternateContent xmlns:mc="http://schemas.openxmlformats.org/markup-compatibility/2006">
              <mc:Choice xmlns:v="urn:schemas-microsoft-com:vml" Requires="v">
                <p:oleObj spid="_x0000_s3184" name="Acrobat Document" r:id="rId5" imgW="3105118" imgH="2181075" progId="AcroExch.Document.DC">
                  <p:embed/>
                </p:oleObj>
              </mc:Choice>
              <mc:Fallback>
                <p:oleObj name="Acrobat Document" r:id="rId5" imgW="3105118" imgH="2181075" progId="AcroExch.Document.DC">
                  <p:embed/>
                  <p:pic>
                    <p:nvPicPr>
                      <p:cNvPr id="0" name=""/>
                      <p:cNvPicPr/>
                      <p:nvPr/>
                    </p:nvPicPr>
                    <p:blipFill>
                      <a:blip r:embed="rId6"/>
                      <a:stretch>
                        <a:fillRect/>
                      </a:stretch>
                    </p:blipFill>
                    <p:spPr>
                      <a:xfrm>
                        <a:off x="941417" y="1312987"/>
                        <a:ext cx="3110793" cy="2185188"/>
                      </a:xfrm>
                      <a:prstGeom prst="rect">
                        <a:avLst/>
                      </a:prstGeom>
                    </p:spPr>
                  </p:pic>
                </p:oleObj>
              </mc:Fallback>
            </mc:AlternateContent>
          </a:graphicData>
        </a:graphic>
      </p:graphicFrame>
      <p:sp>
        <p:nvSpPr>
          <p:cNvPr id="12" name="TextBox 11"/>
          <p:cNvSpPr txBox="1"/>
          <p:nvPr/>
        </p:nvSpPr>
        <p:spPr>
          <a:xfrm>
            <a:off x="2069585" y="961548"/>
            <a:ext cx="913983" cy="351438"/>
          </a:xfrm>
          <a:prstGeom prst="rect">
            <a:avLst/>
          </a:prstGeom>
          <a:noFill/>
        </p:spPr>
        <p:txBody>
          <a:bodyPr wrap="none" rtlCol="0">
            <a:spAutoFit/>
          </a:bodyPr>
          <a:lstStyle/>
          <a:p>
            <a:pPr algn="ctr"/>
            <a:r>
              <a:rPr lang="en-US" dirty="0"/>
              <a:t>LR Input</a:t>
            </a:r>
          </a:p>
        </p:txBody>
      </p:sp>
      <p:grpSp>
        <p:nvGrpSpPr>
          <p:cNvPr id="2" name="Group 1"/>
          <p:cNvGrpSpPr/>
          <p:nvPr/>
        </p:nvGrpSpPr>
        <p:grpSpPr>
          <a:xfrm>
            <a:off x="941417" y="3605144"/>
            <a:ext cx="7261166" cy="2579460"/>
            <a:chOff x="941417" y="3605144"/>
            <a:chExt cx="7261166" cy="2579460"/>
          </a:xfrm>
        </p:grpSpPr>
        <p:graphicFrame>
          <p:nvGraphicFramePr>
            <p:cNvPr id="10" name="Object 9"/>
            <p:cNvGraphicFramePr>
              <a:graphicFrameLocks noChangeAspect="1"/>
            </p:cNvGraphicFramePr>
            <p:nvPr>
              <p:extLst>
                <p:ext uri="{D42A27DB-BD31-4B8C-83A1-F6EECF244321}">
                  <p14:modId xmlns:p14="http://schemas.microsoft.com/office/powerpoint/2010/main" val="980878848"/>
                </p:ext>
              </p:extLst>
            </p:nvPr>
          </p:nvGraphicFramePr>
          <p:xfrm>
            <a:off x="5091790" y="3999414"/>
            <a:ext cx="3110793" cy="2185188"/>
          </p:xfrm>
          <a:graphic>
            <a:graphicData uri="http://schemas.openxmlformats.org/presentationml/2006/ole">
              <mc:AlternateContent xmlns:mc="http://schemas.openxmlformats.org/markup-compatibility/2006">
                <mc:Choice xmlns:v="urn:schemas-microsoft-com:vml" Requires="v">
                  <p:oleObj spid="_x0000_s3185" name="Acrobat Document" r:id="rId7" imgW="3105118" imgH="2181075" progId="AcroExch.Document.DC">
                    <p:embed/>
                  </p:oleObj>
                </mc:Choice>
                <mc:Fallback>
                  <p:oleObj name="Acrobat Document" r:id="rId7" imgW="3105118" imgH="2181075" progId="AcroExch.Document.DC">
                    <p:embed/>
                    <p:pic>
                      <p:nvPicPr>
                        <p:cNvPr id="0" name=""/>
                        <p:cNvPicPr/>
                        <p:nvPr/>
                      </p:nvPicPr>
                      <p:blipFill>
                        <a:blip r:embed="rId8"/>
                        <a:stretch>
                          <a:fillRect/>
                        </a:stretch>
                      </p:blipFill>
                      <p:spPr>
                        <a:xfrm>
                          <a:off x="5091790" y="3999414"/>
                          <a:ext cx="3110793" cy="2185188"/>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1546323964"/>
                </p:ext>
              </p:extLst>
            </p:nvPr>
          </p:nvGraphicFramePr>
          <p:xfrm>
            <a:off x="941417" y="3999416"/>
            <a:ext cx="3110793" cy="2185188"/>
          </p:xfrm>
          <a:graphic>
            <a:graphicData uri="http://schemas.openxmlformats.org/presentationml/2006/ole">
              <mc:AlternateContent xmlns:mc="http://schemas.openxmlformats.org/markup-compatibility/2006">
                <mc:Choice xmlns:v="urn:schemas-microsoft-com:vml" Requires="v">
                  <p:oleObj spid="_x0000_s3186" name="Acrobat Document" r:id="rId9" imgW="3105118" imgH="2181075" progId="AcroExch.Document.DC">
                    <p:embed/>
                  </p:oleObj>
                </mc:Choice>
                <mc:Fallback>
                  <p:oleObj name="Acrobat Document" r:id="rId9" imgW="3105118" imgH="2181075" progId="AcroExch.Document.DC">
                    <p:embed/>
                    <p:pic>
                      <p:nvPicPr>
                        <p:cNvPr id="0" name=""/>
                        <p:cNvPicPr/>
                        <p:nvPr/>
                      </p:nvPicPr>
                      <p:blipFill>
                        <a:blip r:embed="rId10"/>
                        <a:stretch>
                          <a:fillRect/>
                        </a:stretch>
                      </p:blipFill>
                      <p:spPr>
                        <a:xfrm>
                          <a:off x="941417" y="3999416"/>
                          <a:ext cx="3110793" cy="2185188"/>
                        </a:xfrm>
                        <a:prstGeom prst="rect">
                          <a:avLst/>
                        </a:prstGeom>
                      </p:spPr>
                    </p:pic>
                  </p:oleObj>
                </mc:Fallback>
              </mc:AlternateContent>
            </a:graphicData>
          </a:graphic>
        </p:graphicFrame>
        <p:sp>
          <p:nvSpPr>
            <p:cNvPr id="13" name="TextBox 12"/>
            <p:cNvSpPr txBox="1"/>
            <p:nvPr/>
          </p:nvSpPr>
          <p:spPr>
            <a:xfrm>
              <a:off x="5836594" y="3605144"/>
              <a:ext cx="1682387" cy="351438"/>
            </a:xfrm>
            <a:prstGeom prst="rect">
              <a:avLst/>
            </a:prstGeom>
            <a:noFill/>
          </p:spPr>
          <p:txBody>
            <a:bodyPr wrap="none" rtlCol="0">
              <a:spAutoFit/>
            </a:bodyPr>
            <a:lstStyle/>
            <a:p>
              <a:pPr algn="ctr"/>
              <a:r>
                <a:rPr lang="en-US" dirty="0"/>
                <a:t>HR Ground Truth</a:t>
              </a:r>
            </a:p>
          </p:txBody>
        </p:sp>
        <p:sp>
          <p:nvSpPr>
            <p:cNvPr id="14" name="TextBox 13"/>
            <p:cNvSpPr txBox="1"/>
            <p:nvPr/>
          </p:nvSpPr>
          <p:spPr>
            <a:xfrm>
              <a:off x="1633706" y="3605144"/>
              <a:ext cx="1787942" cy="351438"/>
            </a:xfrm>
            <a:prstGeom prst="rect">
              <a:avLst/>
            </a:prstGeom>
            <a:noFill/>
          </p:spPr>
          <p:txBody>
            <a:bodyPr wrap="none" rtlCol="0">
              <a:spAutoFit/>
            </a:bodyPr>
            <a:lstStyle/>
            <a:p>
              <a:pPr algn="ctr"/>
              <a:r>
                <a:rPr lang="en-US" dirty="0"/>
                <a:t>Proposed Method</a:t>
              </a:r>
            </a:p>
          </p:txBody>
        </p:sp>
      </p:grpSp>
      <p:sp>
        <p:nvSpPr>
          <p:cNvPr id="15" name="TextBox 14"/>
          <p:cNvSpPr txBox="1"/>
          <p:nvPr/>
        </p:nvSpPr>
        <p:spPr>
          <a:xfrm>
            <a:off x="5645811" y="961548"/>
            <a:ext cx="2286299" cy="351438"/>
          </a:xfrm>
          <a:prstGeom prst="rect">
            <a:avLst/>
          </a:prstGeom>
          <a:noFill/>
        </p:spPr>
        <p:txBody>
          <a:bodyPr wrap="none" rtlCol="0">
            <a:spAutoFit/>
          </a:bodyPr>
          <a:lstStyle/>
          <a:p>
            <a:pPr algn="ctr"/>
            <a:r>
              <a:rPr lang="en-US" dirty="0"/>
              <a:t>No Hidden Layer Model</a:t>
            </a:r>
          </a:p>
        </p:txBody>
      </p:sp>
      <p:sp>
        <p:nvSpPr>
          <p:cNvPr id="16" name="Title 1"/>
          <p:cNvSpPr>
            <a:spLocks noGrp="1"/>
          </p:cNvSpPr>
          <p:nvPr>
            <p:ph type="title"/>
          </p:nvPr>
        </p:nvSpPr>
        <p:spPr>
          <a:xfrm>
            <a:off x="457200" y="-18889"/>
            <a:ext cx="8229600" cy="1143000"/>
          </a:xfrm>
        </p:spPr>
        <p:txBody>
          <a:bodyPr>
            <a:normAutofit/>
          </a:bodyPr>
          <a:lstStyle/>
          <a:p>
            <a:r>
              <a:rPr lang="en-US" dirty="0"/>
              <a:t>Hidden Layer Example</a:t>
            </a:r>
          </a:p>
        </p:txBody>
      </p:sp>
    </p:spTree>
    <p:extLst>
      <p:ext uri="{BB962C8B-B14F-4D97-AF65-F5344CB8AC3E}">
        <p14:creationId xmlns:p14="http://schemas.microsoft.com/office/powerpoint/2010/main" val="12922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 and Future Work</a:t>
            </a:r>
          </a:p>
        </p:txBody>
      </p:sp>
      <p:sp>
        <p:nvSpPr>
          <p:cNvPr id="3" name="Content Placeholder 2"/>
          <p:cNvSpPr>
            <a:spLocks noGrp="1"/>
          </p:cNvSpPr>
          <p:nvPr>
            <p:ph idx="1"/>
          </p:nvPr>
        </p:nvSpPr>
        <p:spPr>
          <a:xfrm>
            <a:off x="97265" y="1600198"/>
            <a:ext cx="7058723" cy="4525963"/>
          </a:xfrm>
        </p:spPr>
        <p:txBody>
          <a:bodyPr>
            <a:normAutofit/>
          </a:bodyPr>
          <a:lstStyle/>
          <a:p>
            <a:r>
              <a:rPr lang="en-US" sz="2800" dirty="0"/>
              <a:t>XRF mapping is an emerging method for cultural heritage research</a:t>
            </a:r>
          </a:p>
          <a:p>
            <a:r>
              <a:rPr lang="en-US" sz="2800" dirty="0"/>
              <a:t>RGB Fusion methods can reduce scan time by 4x-20x</a:t>
            </a:r>
          </a:p>
          <a:p>
            <a:r>
              <a:rPr lang="en-US" sz="2800" dirty="0"/>
              <a:t>Hidden layer modeling still under development</a:t>
            </a:r>
          </a:p>
          <a:p>
            <a:r>
              <a:rPr lang="en-US" sz="2800" dirty="0"/>
              <a:t>Need more ground truth HR XRF measurements for quantitative comparisons</a:t>
            </a:r>
          </a:p>
          <a:p>
            <a:r>
              <a:rPr lang="en-US" sz="2800" dirty="0"/>
              <a:t>Want to explore different sampling strategies</a:t>
            </a:r>
          </a:p>
          <a:p>
            <a:endParaRPr lang="en-US" sz="2800"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5973" y="1475213"/>
            <a:ext cx="1321766" cy="977858"/>
          </a:xfrm>
          <a:prstGeom prst="rect">
            <a:avLst/>
          </a:prstGeom>
          <a:ln>
            <a:solidFill>
              <a:schemeClr val="tx1"/>
            </a:solidFill>
          </a:ln>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20977" y="2652387"/>
            <a:ext cx="1203591" cy="1203591"/>
          </a:xfrm>
          <a:prstGeom prst="rect">
            <a:avLst/>
          </a:prstGeom>
          <a:ln>
            <a:solidFill>
              <a:schemeClr val="tx1"/>
            </a:solidFill>
          </a:ln>
        </p:spPr>
      </p:pic>
      <p:graphicFrame>
        <p:nvGraphicFramePr>
          <p:cNvPr id="9" name="Object 8"/>
          <p:cNvGraphicFramePr>
            <a:graphicFrameLocks noChangeAspect="1"/>
          </p:cNvGraphicFramePr>
          <p:nvPr>
            <p:extLst>
              <p:ext uri="{D42A27DB-BD31-4B8C-83A1-F6EECF244321}">
                <p14:modId xmlns:p14="http://schemas.microsoft.com/office/powerpoint/2010/main" val="1456206871"/>
              </p:ext>
            </p:extLst>
          </p:nvPr>
        </p:nvGraphicFramePr>
        <p:xfrm>
          <a:off x="5619850" y="3381596"/>
          <a:ext cx="1371149" cy="963169"/>
        </p:xfrm>
        <a:graphic>
          <a:graphicData uri="http://schemas.openxmlformats.org/presentationml/2006/ole">
            <mc:AlternateContent xmlns:mc="http://schemas.openxmlformats.org/markup-compatibility/2006">
              <mc:Choice xmlns:v="urn:schemas-microsoft-com:vml" Requires="v">
                <p:oleObj spid="_x0000_s2085" name="Acrobat Document" r:id="rId5" imgW="3105118" imgH="2181075" progId="AcroExch.Document.DC">
                  <p:embed/>
                </p:oleObj>
              </mc:Choice>
              <mc:Fallback>
                <p:oleObj name="Acrobat Document" r:id="rId5" imgW="3105118" imgH="2181075" progId="AcroExch.Document.DC">
                  <p:embed/>
                  <p:pic>
                    <p:nvPicPr>
                      <p:cNvPr id="0" name=""/>
                      <p:cNvPicPr/>
                      <p:nvPr/>
                    </p:nvPicPr>
                    <p:blipFill>
                      <a:blip r:embed="rId6"/>
                      <a:stretch>
                        <a:fillRect/>
                      </a:stretch>
                    </p:blipFill>
                    <p:spPr>
                      <a:xfrm>
                        <a:off x="5619850" y="3381596"/>
                        <a:ext cx="1371149" cy="963169"/>
                      </a:xfrm>
                      <a:prstGeom prst="rect">
                        <a:avLst/>
                      </a:prstGeom>
                      <a:ln>
                        <a:solidFill>
                          <a:schemeClr val="tx1"/>
                        </a:solidFill>
                      </a:ln>
                    </p:spPr>
                  </p:pic>
                </p:oleObj>
              </mc:Fallback>
            </mc:AlternateContent>
          </a:graphicData>
        </a:graphic>
      </p:graphicFrame>
      <p:pic>
        <p:nvPicPr>
          <p:cNvPr id="11" name="Picture 4" descr="C:\Users\emeli_000\Desktop\Hesiod_results\frontFe.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V="1">
            <a:off x="7147904" y="4118089"/>
            <a:ext cx="1538896" cy="20080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90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06.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33700" y="1540668"/>
            <a:ext cx="3657600" cy="4433455"/>
          </a:xfrm>
          <a:prstGeom prst="rect">
            <a:avLst/>
          </a:prstGeom>
        </p:spPr>
      </p:pic>
      <p:sp>
        <p:nvSpPr>
          <p:cNvPr id="7" name="Title 1"/>
          <p:cNvSpPr>
            <a:spLocks noGrp="1"/>
          </p:cNvSpPr>
          <p:nvPr>
            <p:ph type="title"/>
          </p:nvPr>
        </p:nvSpPr>
        <p:spPr/>
        <p:txBody>
          <a:bodyPr>
            <a:normAutofit/>
          </a:bodyPr>
          <a:lstStyle/>
          <a:p>
            <a:r>
              <a:rPr lang="en-US" sz="3200" dirty="0"/>
              <a:t>Early History of Imaging of Artworks: X-Ray</a:t>
            </a:r>
          </a:p>
        </p:txBody>
      </p:sp>
      <p:sp>
        <p:nvSpPr>
          <p:cNvPr id="8" name="TextBox 7"/>
          <p:cNvSpPr txBox="1"/>
          <p:nvPr/>
        </p:nvSpPr>
        <p:spPr>
          <a:xfrm>
            <a:off x="2565400" y="5951392"/>
            <a:ext cx="4762500" cy="369332"/>
          </a:xfrm>
          <a:prstGeom prst="rect">
            <a:avLst/>
          </a:prstGeom>
          <a:noFill/>
        </p:spPr>
        <p:txBody>
          <a:bodyPr wrap="square" rtlCol="0">
            <a:spAutoFit/>
          </a:bodyPr>
          <a:lstStyle/>
          <a:p>
            <a:r>
              <a:rPr lang="en-US" dirty="0"/>
              <a:t>Alan Burroughs, </a:t>
            </a:r>
            <a:r>
              <a:rPr lang="en-US" dirty="0" err="1"/>
              <a:t>Fogg</a:t>
            </a:r>
            <a:r>
              <a:rPr lang="en-US" dirty="0"/>
              <a:t> Museum, Harvard, 1938</a:t>
            </a:r>
          </a:p>
        </p:txBody>
      </p:sp>
      <p:sp>
        <p:nvSpPr>
          <p:cNvPr id="11" name="Rectangle 10"/>
          <p:cNvSpPr/>
          <p:nvPr/>
        </p:nvSpPr>
        <p:spPr>
          <a:xfrm>
            <a:off x="991948" y="1109861"/>
            <a:ext cx="4913552" cy="307777"/>
          </a:xfrm>
          <a:prstGeom prst="rect">
            <a:avLst/>
          </a:prstGeom>
        </p:spPr>
        <p:txBody>
          <a:bodyPr wrap="square">
            <a:spAutoFit/>
          </a:bodyPr>
          <a:lstStyle/>
          <a:p>
            <a:r>
              <a:rPr lang="en-US" sz="1400" dirty="0"/>
              <a:t>A. Burroughs, </a:t>
            </a:r>
            <a:r>
              <a:rPr lang="en-US" sz="1400" i="1" dirty="0"/>
              <a:t>Art Criticism from the Laboratory</a:t>
            </a:r>
            <a:r>
              <a:rPr lang="en-US" sz="1400" dirty="0"/>
              <a:t>, 1938</a:t>
            </a:r>
          </a:p>
        </p:txBody>
      </p:sp>
    </p:spTree>
    <p:extLst>
      <p:ext uri="{BB962C8B-B14F-4D97-AF65-F5344CB8AC3E}">
        <p14:creationId xmlns:p14="http://schemas.microsoft.com/office/powerpoint/2010/main" val="4220460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62"/>
          <p:cNvGrpSpPr/>
          <p:nvPr/>
        </p:nvGrpSpPr>
        <p:grpSpPr>
          <a:xfrm>
            <a:off x="4229631" y="1473534"/>
            <a:ext cx="4731753" cy="3566447"/>
            <a:chOff x="3797831" y="1549734"/>
            <a:chExt cx="4731753" cy="3566447"/>
          </a:xfrm>
        </p:grpSpPr>
        <p:pic>
          <p:nvPicPr>
            <p:cNvPr id="41" name="Picture 40" descr="Screen Shot 2016-01-23 at 12.43.16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57718" y="1634430"/>
              <a:ext cx="4371866" cy="3112419"/>
            </a:xfrm>
            <a:prstGeom prst="rect">
              <a:avLst/>
            </a:prstGeom>
          </p:spPr>
        </p:pic>
        <p:sp>
          <p:nvSpPr>
            <p:cNvPr id="52" name="TextBox 51"/>
            <p:cNvSpPr txBox="1"/>
            <p:nvPr/>
          </p:nvSpPr>
          <p:spPr>
            <a:xfrm>
              <a:off x="5727700" y="1549734"/>
              <a:ext cx="1108785" cy="369332"/>
            </a:xfrm>
            <a:prstGeom prst="rect">
              <a:avLst/>
            </a:prstGeom>
            <a:noFill/>
          </p:spPr>
          <p:txBody>
            <a:bodyPr wrap="none" rtlCol="0">
              <a:spAutoFit/>
            </a:bodyPr>
            <a:lstStyle/>
            <a:p>
              <a:r>
                <a:rPr lang="en-US" dirty="0">
                  <a:solidFill>
                    <a:srgbClr val="FFFFFF"/>
                  </a:solidFill>
                </a:rPr>
                <a:t>Cu </a:t>
              </a:r>
              <a:r>
                <a:rPr lang="en-US" dirty="0" err="1">
                  <a:solidFill>
                    <a:srgbClr val="FFFFFF"/>
                  </a:solidFill>
                </a:rPr>
                <a:t>K</a:t>
              </a:r>
              <a:r>
                <a:rPr lang="en-US" dirty="0" err="1">
                  <a:solidFill>
                    <a:srgbClr val="FFFFFF"/>
                  </a:solidFill>
                  <a:latin typeface="Symbol" charset="2"/>
                  <a:cs typeface="Symbol" charset="2"/>
                </a:rPr>
                <a:t>a</a:t>
              </a:r>
              <a:r>
                <a:rPr lang="en-US" dirty="0">
                  <a:solidFill>
                    <a:srgbClr val="FFFFFF"/>
                  </a:solidFill>
                  <a:latin typeface="Symbol" charset="2"/>
                  <a:cs typeface="Symbol" charset="2"/>
                </a:rPr>
                <a:t>, </a:t>
              </a:r>
              <a:r>
                <a:rPr lang="en-US" dirty="0">
                  <a:solidFill>
                    <a:srgbClr val="FFFFFF"/>
                  </a:solidFill>
                </a:rPr>
                <a:t>K</a:t>
              </a:r>
              <a:r>
                <a:rPr lang="en-US" dirty="0">
                  <a:solidFill>
                    <a:srgbClr val="FFFFFF"/>
                  </a:solidFill>
                  <a:latin typeface="Symbol" charset="2"/>
                  <a:cs typeface="Symbol" charset="2"/>
                </a:rPr>
                <a:t>b </a:t>
              </a:r>
              <a:endParaRPr lang="en-US" dirty="0">
                <a:solidFill>
                  <a:srgbClr val="FFFFFF"/>
                </a:solidFill>
              </a:endParaRPr>
            </a:p>
          </p:txBody>
        </p:sp>
        <p:cxnSp>
          <p:nvCxnSpPr>
            <p:cNvPr id="56" name="Straight Arrow Connector 55"/>
            <p:cNvCxnSpPr/>
            <p:nvPr/>
          </p:nvCxnSpPr>
          <p:spPr>
            <a:xfrm flipH="1">
              <a:off x="5181600" y="1819096"/>
              <a:ext cx="533400" cy="49230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p:nvPr/>
          </p:nvCxnSpPr>
          <p:spPr>
            <a:xfrm flipH="1" flipV="1">
              <a:off x="5067300" y="1734400"/>
              <a:ext cx="647700" cy="84696"/>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626100" y="4746849"/>
              <a:ext cx="1630750" cy="369332"/>
            </a:xfrm>
            <a:prstGeom prst="rect">
              <a:avLst/>
            </a:prstGeom>
            <a:noFill/>
          </p:spPr>
          <p:txBody>
            <a:bodyPr wrap="none" rtlCol="0">
              <a:spAutoFit/>
            </a:bodyPr>
            <a:lstStyle/>
            <a:p>
              <a:r>
                <a:rPr lang="en-US" dirty="0">
                  <a:solidFill>
                    <a:srgbClr val="FFFFFF"/>
                  </a:solidFill>
                </a:rPr>
                <a:t>Energy (</a:t>
              </a:r>
              <a:r>
                <a:rPr lang="en-US" dirty="0" err="1">
                  <a:solidFill>
                    <a:srgbClr val="FFFFFF"/>
                  </a:solidFill>
                </a:rPr>
                <a:t>KeV</a:t>
              </a:r>
              <a:r>
                <a:rPr lang="en-US" dirty="0">
                  <a:solidFill>
                    <a:srgbClr val="FFFFFF"/>
                  </a:solidFill>
                </a:rPr>
                <a:t>)</a:t>
              </a:r>
            </a:p>
          </p:txBody>
        </p:sp>
        <p:sp>
          <p:nvSpPr>
            <p:cNvPr id="62" name="TextBox 61"/>
            <p:cNvSpPr txBox="1"/>
            <p:nvPr/>
          </p:nvSpPr>
          <p:spPr>
            <a:xfrm rot="16200000">
              <a:off x="2818393" y="2815109"/>
              <a:ext cx="2328207" cy="369332"/>
            </a:xfrm>
            <a:prstGeom prst="rect">
              <a:avLst/>
            </a:prstGeom>
            <a:noFill/>
          </p:spPr>
          <p:txBody>
            <a:bodyPr wrap="none" rtlCol="0">
              <a:spAutoFit/>
            </a:bodyPr>
            <a:lstStyle/>
            <a:p>
              <a:r>
                <a:rPr lang="en-US" dirty="0">
                  <a:solidFill>
                    <a:srgbClr val="FFFFFF"/>
                  </a:solidFill>
                </a:rPr>
                <a:t>Intensity (log scale)</a:t>
              </a:r>
            </a:p>
          </p:txBody>
        </p:sp>
      </p:grpSp>
      <p:sp>
        <p:nvSpPr>
          <p:cNvPr id="2" name="Title 1"/>
          <p:cNvSpPr>
            <a:spLocks noGrp="1"/>
          </p:cNvSpPr>
          <p:nvPr>
            <p:ph type="title"/>
          </p:nvPr>
        </p:nvSpPr>
        <p:spPr>
          <a:xfrm>
            <a:off x="587278" y="13816"/>
            <a:ext cx="8229600" cy="1143000"/>
          </a:xfrm>
        </p:spPr>
        <p:txBody>
          <a:bodyPr>
            <a:noAutofit/>
          </a:bodyPr>
          <a:lstStyle/>
          <a:p>
            <a:r>
              <a:rPr lang="en-US" sz="3200" dirty="0">
                <a:solidFill>
                  <a:srgbClr val="FFFFFF"/>
                </a:solidFill>
              </a:rPr>
              <a:t>X-Ray Fluorescence (XRF) Imaging</a:t>
            </a:r>
          </a:p>
        </p:txBody>
      </p:sp>
      <p:pic>
        <p:nvPicPr>
          <p:cNvPr id="4" name="Picture 3" descr="IMG_2287.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32588" y="1337704"/>
            <a:ext cx="2631240" cy="1568451"/>
          </a:xfrm>
          <a:prstGeom prst="rect">
            <a:avLst/>
          </a:prstGeom>
        </p:spPr>
      </p:pic>
      <p:pic>
        <p:nvPicPr>
          <p:cNvPr id="7" name="Picture 6" descr="IMG_2284.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95266" y="3428999"/>
            <a:ext cx="2059702" cy="2174985"/>
          </a:xfrm>
          <a:prstGeom prst="rect">
            <a:avLst/>
          </a:prstGeom>
        </p:spPr>
      </p:pic>
      <p:cxnSp>
        <p:nvCxnSpPr>
          <p:cNvPr id="10" name="Straight Arrow Connector 9"/>
          <p:cNvCxnSpPr/>
          <p:nvPr/>
        </p:nvCxnSpPr>
        <p:spPr>
          <a:xfrm flipV="1">
            <a:off x="2197100" y="4623720"/>
            <a:ext cx="0" cy="156037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71697" y="5467249"/>
            <a:ext cx="1533480" cy="369332"/>
          </a:xfrm>
          <a:prstGeom prst="rect">
            <a:avLst/>
          </a:prstGeom>
          <a:noFill/>
        </p:spPr>
        <p:txBody>
          <a:bodyPr wrap="none" rtlCol="0">
            <a:spAutoFit/>
          </a:bodyPr>
          <a:lstStyle/>
          <a:p>
            <a:r>
              <a:rPr lang="en-US" dirty="0">
                <a:solidFill>
                  <a:srgbClr val="FFFFFF"/>
                </a:solidFill>
              </a:rPr>
              <a:t>SD Detector</a:t>
            </a:r>
          </a:p>
        </p:txBody>
      </p:sp>
      <p:sp>
        <p:nvSpPr>
          <p:cNvPr id="14" name="TextBox 13"/>
          <p:cNvSpPr txBox="1"/>
          <p:nvPr/>
        </p:nvSpPr>
        <p:spPr>
          <a:xfrm>
            <a:off x="1654078" y="6117417"/>
            <a:ext cx="2751099" cy="369332"/>
          </a:xfrm>
          <a:prstGeom prst="rect">
            <a:avLst/>
          </a:prstGeom>
          <a:noFill/>
        </p:spPr>
        <p:txBody>
          <a:bodyPr wrap="none" rtlCol="0">
            <a:spAutoFit/>
          </a:bodyPr>
          <a:lstStyle/>
          <a:p>
            <a:r>
              <a:rPr lang="en-US" dirty="0">
                <a:solidFill>
                  <a:srgbClr val="FFFFFF"/>
                </a:solidFill>
              </a:rPr>
              <a:t>Rh tube with 1mm spot</a:t>
            </a:r>
          </a:p>
        </p:txBody>
      </p:sp>
      <p:cxnSp>
        <p:nvCxnSpPr>
          <p:cNvPr id="17" name="Straight Arrow Connector 16"/>
          <p:cNvCxnSpPr/>
          <p:nvPr/>
        </p:nvCxnSpPr>
        <p:spPr>
          <a:xfrm flipH="1" flipV="1">
            <a:off x="2492278" y="4314937"/>
            <a:ext cx="708122" cy="1095263"/>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788305" y="4314936"/>
            <a:ext cx="811895" cy="1880115"/>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145907" y="6075628"/>
            <a:ext cx="1085341" cy="369332"/>
          </a:xfrm>
          <a:prstGeom prst="rect">
            <a:avLst/>
          </a:prstGeom>
          <a:noFill/>
        </p:spPr>
        <p:txBody>
          <a:bodyPr wrap="none" rtlCol="0">
            <a:spAutoFit/>
          </a:bodyPr>
          <a:lstStyle/>
          <a:p>
            <a:r>
              <a:rPr lang="en-US" dirty="0">
                <a:solidFill>
                  <a:srgbClr val="FFFFFF"/>
                </a:solidFill>
              </a:rPr>
              <a:t>camera</a:t>
            </a:r>
          </a:p>
        </p:txBody>
      </p:sp>
      <p:cxnSp>
        <p:nvCxnSpPr>
          <p:cNvPr id="31" name="Straight Arrow Connector 30"/>
          <p:cNvCxnSpPr/>
          <p:nvPr/>
        </p:nvCxnSpPr>
        <p:spPr>
          <a:xfrm flipH="1" flipV="1">
            <a:off x="1696069" y="2506106"/>
            <a:ext cx="259731" cy="541894"/>
          </a:xfrm>
          <a:prstGeom prst="straightConnector1">
            <a:avLst/>
          </a:prstGeom>
          <a:ln>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955800" y="2906155"/>
            <a:ext cx="1976901" cy="646331"/>
          </a:xfrm>
          <a:prstGeom prst="rect">
            <a:avLst/>
          </a:prstGeom>
          <a:noFill/>
        </p:spPr>
        <p:txBody>
          <a:bodyPr wrap="square" rtlCol="0">
            <a:spAutoFit/>
          </a:bodyPr>
          <a:lstStyle/>
          <a:p>
            <a:r>
              <a:rPr lang="en-US" dirty="0">
                <a:solidFill>
                  <a:srgbClr val="FFFFFF"/>
                </a:solidFill>
              </a:rPr>
              <a:t>10 cm x 10 cm scan stage</a:t>
            </a:r>
          </a:p>
        </p:txBody>
      </p:sp>
      <p:grpSp>
        <p:nvGrpSpPr>
          <p:cNvPr id="60" name="Group 59"/>
          <p:cNvGrpSpPr/>
          <p:nvPr/>
        </p:nvGrpSpPr>
        <p:grpSpPr>
          <a:xfrm>
            <a:off x="5410200" y="1416050"/>
            <a:ext cx="3453091" cy="5070699"/>
            <a:chOff x="4978400" y="1492250"/>
            <a:chExt cx="3453091" cy="5070699"/>
          </a:xfrm>
        </p:grpSpPr>
        <p:pic>
          <p:nvPicPr>
            <p:cNvPr id="37" name="Picture 36"/>
            <p:cNvPicPr>
              <a:picLocks noChangeAspect="1"/>
            </p:cNvPicPr>
            <p:nvPr/>
          </p:nvPicPr>
          <p:blipFill>
            <a:blip r:embed="rId5"/>
            <a:stretch>
              <a:fillRect/>
            </a:stretch>
          </p:blipFill>
          <p:spPr>
            <a:xfrm>
              <a:off x="5977492" y="5140549"/>
              <a:ext cx="1422400" cy="1422400"/>
            </a:xfrm>
            <a:prstGeom prst="rect">
              <a:avLst/>
            </a:prstGeom>
          </p:spPr>
        </p:pic>
        <p:sp>
          <p:nvSpPr>
            <p:cNvPr id="45" name="Rectangle 44"/>
            <p:cNvSpPr/>
            <p:nvPr/>
          </p:nvSpPr>
          <p:spPr>
            <a:xfrm>
              <a:off x="7238398" y="5897591"/>
              <a:ext cx="1193093" cy="369332"/>
            </a:xfrm>
            <a:prstGeom prst="rect">
              <a:avLst/>
            </a:prstGeom>
          </p:spPr>
          <p:txBody>
            <a:bodyPr wrap="none">
              <a:spAutoFit/>
            </a:bodyPr>
            <a:lstStyle/>
            <a:p>
              <a:r>
                <a:rPr lang="en-US" dirty="0">
                  <a:solidFill>
                    <a:srgbClr val="FFFFFF"/>
                  </a:solidFill>
                </a:rPr>
                <a:t>Cu </a:t>
              </a:r>
              <a:r>
                <a:rPr lang="en-US" dirty="0" err="1">
                  <a:solidFill>
                    <a:srgbClr val="FFFFFF"/>
                  </a:solidFill>
                </a:rPr>
                <a:t>K</a:t>
              </a:r>
              <a:r>
                <a:rPr lang="en-US" dirty="0" err="1">
                  <a:solidFill>
                    <a:srgbClr val="FFFFFF"/>
                  </a:solidFill>
                  <a:cs typeface="Symbol" charset="2"/>
                </a:rPr>
                <a:t>a</a:t>
              </a:r>
              <a:r>
                <a:rPr lang="en-US" dirty="0">
                  <a:solidFill>
                    <a:srgbClr val="FFFFFF"/>
                  </a:solidFill>
                  <a:cs typeface="Symbol" charset="2"/>
                </a:rPr>
                <a:t> </a:t>
              </a:r>
              <a:r>
                <a:rPr lang="en-US" dirty="0">
                  <a:solidFill>
                    <a:srgbClr val="FFFFFF"/>
                  </a:solidFill>
                  <a:cs typeface="Century Gothic"/>
                </a:rPr>
                <a:t>Map</a:t>
              </a:r>
              <a:endParaRPr lang="en-US" dirty="0">
                <a:cs typeface="Century Gothic"/>
              </a:endParaRPr>
            </a:p>
          </p:txBody>
        </p:sp>
        <p:sp>
          <p:nvSpPr>
            <p:cNvPr id="59" name="Rectangle 58"/>
            <p:cNvSpPr/>
            <p:nvPr/>
          </p:nvSpPr>
          <p:spPr>
            <a:xfrm>
              <a:off x="4978400" y="1492250"/>
              <a:ext cx="76200" cy="3035300"/>
            </a:xfrm>
            <a:prstGeom prst="rect">
              <a:avLst/>
            </a:prstGeom>
            <a:solidFill>
              <a:srgbClr val="FFFFFF">
                <a:alpha val="2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pic>
        <p:nvPicPr>
          <p:cNvPr id="3" name="Picture 2" descr="Washington_Quarter_Silver_1944S_Revers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78313" y="5301982"/>
            <a:ext cx="1174973" cy="1173406"/>
          </a:xfrm>
          <a:prstGeom prst="rect">
            <a:avLst/>
          </a:prstGeom>
        </p:spPr>
      </p:pic>
    </p:spTree>
    <p:extLst>
      <p:ext uri="{BB962C8B-B14F-4D97-AF65-F5344CB8AC3E}">
        <p14:creationId xmlns:p14="http://schemas.microsoft.com/office/powerpoint/2010/main" val="1663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emeli_000\Desktop\Bronzes\projet-picasso\Pictures-insitu-insitu\MP_243_c.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2347" y="1190831"/>
            <a:ext cx="5454266" cy="5157147"/>
          </a:xfrm>
          <a:prstGeom prst="rect">
            <a:avLst/>
          </a:prstGeom>
          <a:noFill/>
          <a:ln w="28575">
            <a:solidFill>
              <a:schemeClr val="tx1"/>
            </a:solidFill>
          </a:ln>
          <a:extLst>
            <a:ext uri="{909E8E84-426E-40dd-AFC4-6F175D3DCCD1}">
              <a14:hiddenFill xmlns="" xmlns:a14="http://schemas.microsoft.com/office/drawing/2010/main">
                <a:solidFill>
                  <a:srgbClr val="FFFFFF"/>
                </a:solidFill>
              </a14:hiddenFill>
            </a:ext>
          </a:extLst>
        </p:spPr>
      </p:pic>
      <p:sp>
        <p:nvSpPr>
          <p:cNvPr id="84" name="TextBox 83"/>
          <p:cNvSpPr txBox="1"/>
          <p:nvPr/>
        </p:nvSpPr>
        <p:spPr>
          <a:xfrm>
            <a:off x="4317" y="116632"/>
            <a:ext cx="9252519" cy="461665"/>
          </a:xfrm>
          <a:prstGeom prst="rect">
            <a:avLst/>
          </a:prstGeom>
          <a:noFill/>
        </p:spPr>
        <p:txBody>
          <a:bodyPr wrap="square" rtlCol="0">
            <a:spAutoFit/>
          </a:bodyPr>
          <a:lstStyle/>
          <a:p>
            <a:r>
              <a:rPr lang="en-US" sz="2400" b="1" dirty="0">
                <a:latin typeface="+mj-lt"/>
              </a:rPr>
              <a:t>Characterizing Unique Artworks Necessitates Non-Invasive Techniques</a:t>
            </a:r>
            <a:endParaRPr lang="en-US" sz="2400" dirty="0">
              <a:latin typeface="+mj-lt"/>
            </a:endParaRPr>
          </a:p>
        </p:txBody>
      </p:sp>
      <p:sp>
        <p:nvSpPr>
          <p:cNvPr id="99" name="Freeform 24"/>
          <p:cNvSpPr>
            <a:spLocks/>
          </p:cNvSpPr>
          <p:nvPr/>
        </p:nvSpPr>
        <p:spPr bwMode="auto">
          <a:xfrm rot="10800000">
            <a:off x="6898288" y="2936370"/>
            <a:ext cx="603250" cy="191878"/>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chemeClr val="tx1"/>
            </a:solidFill>
            <a:round/>
            <a:headEnd type="triangle" w="med" len="med"/>
            <a:tailEnd type="none" w="med" len="me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1" name="Text Box 26"/>
          <p:cNvSpPr txBox="1">
            <a:spLocks noChangeArrowheads="1"/>
          </p:cNvSpPr>
          <p:nvPr/>
        </p:nvSpPr>
        <p:spPr bwMode="auto">
          <a:xfrm>
            <a:off x="5724420" y="2849354"/>
            <a:ext cx="1134889" cy="338554"/>
          </a:xfrm>
          <a:prstGeom prst="rect">
            <a:avLst/>
          </a:prstGeom>
          <a:solidFill>
            <a:schemeClr val="accent4">
              <a:lumMod val="20000"/>
              <a:lumOff val="80000"/>
            </a:schemeClr>
          </a:solidFill>
          <a:ln w="9525">
            <a:solidFill>
              <a:srgbClr val="FFFFFF"/>
            </a:solidFill>
            <a:miter lim="800000"/>
            <a:headEnd/>
            <a:tailEnd/>
          </a:ln>
        </p:spPr>
        <p:txBody>
          <a:bodyPr wrap="squar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600" b="0" i="0" u="none" strike="noStrike" kern="0" cap="none" spc="0" normalizeH="0" baseline="0" noProof="0" dirty="0">
                <a:ln>
                  <a:noFill/>
                </a:ln>
                <a:solidFill>
                  <a:schemeClr val="bg1"/>
                </a:solidFill>
                <a:effectLst/>
                <a:uLnTx/>
                <a:uFillTx/>
                <a:latin typeface="Comic Sans MS" pitchFamily="66" charset="0"/>
              </a:rPr>
              <a:t>X-Rays</a:t>
            </a:r>
          </a:p>
        </p:txBody>
      </p:sp>
      <p:sp>
        <p:nvSpPr>
          <p:cNvPr id="102" name="Freeform 27"/>
          <p:cNvSpPr>
            <a:spLocks/>
          </p:cNvSpPr>
          <p:nvPr/>
        </p:nvSpPr>
        <p:spPr bwMode="auto">
          <a:xfrm rot="13611034">
            <a:off x="7912299" y="3343070"/>
            <a:ext cx="647590" cy="215952"/>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66CCFF"/>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1" name="Freeform 36"/>
          <p:cNvSpPr>
            <a:spLocks/>
          </p:cNvSpPr>
          <p:nvPr/>
        </p:nvSpPr>
        <p:spPr bwMode="auto">
          <a:xfrm rot="10452052">
            <a:off x="8112986" y="2664843"/>
            <a:ext cx="566935" cy="277991"/>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66CCFF"/>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2" name="Freeform 37"/>
          <p:cNvSpPr>
            <a:spLocks/>
          </p:cNvSpPr>
          <p:nvPr/>
        </p:nvSpPr>
        <p:spPr bwMode="auto">
          <a:xfrm rot="7868672">
            <a:off x="7780504" y="2109132"/>
            <a:ext cx="1100138" cy="223838"/>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FFCC00"/>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5" name="Freeform 40"/>
          <p:cNvSpPr>
            <a:spLocks/>
          </p:cNvSpPr>
          <p:nvPr/>
        </p:nvSpPr>
        <p:spPr bwMode="auto">
          <a:xfrm rot="12620972">
            <a:off x="7937544" y="3189841"/>
            <a:ext cx="1100138" cy="223838"/>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FF9933"/>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6" name="Freeform 41"/>
          <p:cNvSpPr>
            <a:spLocks/>
          </p:cNvSpPr>
          <p:nvPr/>
        </p:nvSpPr>
        <p:spPr bwMode="auto">
          <a:xfrm rot="15171796">
            <a:off x="7512585" y="3626425"/>
            <a:ext cx="947737" cy="247650"/>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1166AA"/>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7" name="Text Box 42"/>
          <p:cNvSpPr txBox="1">
            <a:spLocks noChangeArrowheads="1"/>
          </p:cNvSpPr>
          <p:nvPr/>
        </p:nvSpPr>
        <p:spPr bwMode="auto">
          <a:xfrm rot="2678954">
            <a:off x="6023129" y="1010742"/>
            <a:ext cx="1097094" cy="630942"/>
          </a:xfrm>
          <a:prstGeom prst="rect">
            <a:avLst/>
          </a:prstGeom>
          <a:solidFill>
            <a:schemeClr val="accent2">
              <a:lumMod val="20000"/>
              <a:lumOff val="80000"/>
            </a:schemeClr>
          </a:solidFill>
          <a:ln>
            <a:noFill/>
          </a:ln>
          <a:extLst/>
        </p:spPr>
        <p:txBody>
          <a:bodyPr wrap="square">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Verdana" pitchFamily="34" charset="0"/>
              </a:rPr>
              <a:t>XRF </a:t>
            </a:r>
          </a:p>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Verdana" pitchFamily="34" charset="0"/>
              </a:rPr>
              <a:t>detector</a:t>
            </a:r>
          </a:p>
        </p:txBody>
      </p:sp>
      <p:sp>
        <p:nvSpPr>
          <p:cNvPr id="118" name="Freeform 43"/>
          <p:cNvSpPr>
            <a:spLocks/>
          </p:cNvSpPr>
          <p:nvPr/>
        </p:nvSpPr>
        <p:spPr bwMode="auto">
          <a:xfrm rot="2894674">
            <a:off x="6981393" y="2378532"/>
            <a:ext cx="796491" cy="183938"/>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FF0000"/>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19" name="Freeform 44"/>
          <p:cNvSpPr>
            <a:spLocks/>
          </p:cNvSpPr>
          <p:nvPr/>
        </p:nvSpPr>
        <p:spPr bwMode="auto">
          <a:xfrm rot="17154135">
            <a:off x="7276035" y="3333411"/>
            <a:ext cx="642290" cy="179575"/>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66CCFF"/>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0" name="Freeform 45"/>
          <p:cNvSpPr>
            <a:spLocks/>
          </p:cNvSpPr>
          <p:nvPr/>
        </p:nvSpPr>
        <p:spPr bwMode="auto">
          <a:xfrm rot="1218806">
            <a:off x="6635083" y="2592496"/>
            <a:ext cx="947737" cy="247650"/>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1166AA"/>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1" name="Freeform 40"/>
          <p:cNvSpPr>
            <a:spLocks/>
          </p:cNvSpPr>
          <p:nvPr/>
        </p:nvSpPr>
        <p:spPr bwMode="auto">
          <a:xfrm rot="3626393">
            <a:off x="6965578" y="2166996"/>
            <a:ext cx="1100138" cy="223838"/>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FF9933"/>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2" name="Group 1"/>
          <p:cNvGrpSpPr/>
          <p:nvPr/>
        </p:nvGrpSpPr>
        <p:grpSpPr>
          <a:xfrm>
            <a:off x="7577857" y="2708920"/>
            <a:ext cx="480971" cy="522535"/>
            <a:chOff x="7577857" y="2708920"/>
            <a:chExt cx="480971" cy="522535"/>
          </a:xfrm>
        </p:grpSpPr>
        <p:sp>
          <p:nvSpPr>
            <p:cNvPr id="100" name="Oval 25"/>
            <p:cNvSpPr>
              <a:spLocks noChangeArrowheads="1"/>
            </p:cNvSpPr>
            <p:nvPr/>
          </p:nvSpPr>
          <p:spPr bwMode="auto">
            <a:xfrm>
              <a:off x="7774350" y="3140968"/>
              <a:ext cx="90487" cy="90487"/>
            </a:xfrm>
            <a:prstGeom prst="ellipse">
              <a:avLst/>
            </a:prstGeom>
            <a:solidFill>
              <a:srgbClr val="1166AA"/>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4" name="Oval 29"/>
            <p:cNvSpPr>
              <a:spLocks noChangeArrowheads="1"/>
            </p:cNvSpPr>
            <p:nvPr/>
          </p:nvSpPr>
          <p:spPr bwMode="auto">
            <a:xfrm>
              <a:off x="7937812" y="2856803"/>
              <a:ext cx="90488" cy="90488"/>
            </a:xfrm>
            <a:prstGeom prst="ellipse">
              <a:avLst/>
            </a:prstGeom>
            <a:solidFill>
              <a:srgbClr val="66CCFF"/>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5" name="Oval 30"/>
            <p:cNvSpPr>
              <a:spLocks noChangeArrowheads="1"/>
            </p:cNvSpPr>
            <p:nvPr/>
          </p:nvSpPr>
          <p:spPr bwMode="auto">
            <a:xfrm>
              <a:off x="7888599" y="3133028"/>
              <a:ext cx="90488" cy="90488"/>
            </a:xfrm>
            <a:prstGeom prst="ellipse">
              <a:avLst/>
            </a:prstGeom>
            <a:solidFill>
              <a:srgbClr val="66CCFF"/>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6" name="Oval 31"/>
            <p:cNvSpPr>
              <a:spLocks noChangeArrowheads="1"/>
            </p:cNvSpPr>
            <p:nvPr/>
          </p:nvSpPr>
          <p:spPr bwMode="auto">
            <a:xfrm>
              <a:off x="7840974" y="3007615"/>
              <a:ext cx="90488" cy="90488"/>
            </a:xfrm>
            <a:prstGeom prst="ellipse">
              <a:avLst/>
            </a:prstGeom>
            <a:solidFill>
              <a:srgbClr val="FF9933"/>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7" name="Oval 32"/>
            <p:cNvSpPr>
              <a:spLocks noChangeArrowheads="1"/>
            </p:cNvSpPr>
            <p:nvPr/>
          </p:nvSpPr>
          <p:spPr bwMode="auto">
            <a:xfrm>
              <a:off x="7767948" y="2834578"/>
              <a:ext cx="90488" cy="90488"/>
            </a:xfrm>
            <a:prstGeom prst="ellipse">
              <a:avLst/>
            </a:prstGeom>
            <a:solidFill>
              <a:srgbClr val="FF9933"/>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09" name="Oval 34"/>
            <p:cNvSpPr>
              <a:spLocks noChangeArrowheads="1"/>
            </p:cNvSpPr>
            <p:nvPr/>
          </p:nvSpPr>
          <p:spPr bwMode="auto">
            <a:xfrm>
              <a:off x="7650472" y="2763140"/>
              <a:ext cx="90488" cy="90488"/>
            </a:xfrm>
            <a:prstGeom prst="ellipse">
              <a:avLst/>
            </a:prstGeom>
            <a:solidFill>
              <a:srgbClr val="FF0000"/>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2" name="Oval 35"/>
            <p:cNvSpPr>
              <a:spLocks noChangeArrowheads="1"/>
            </p:cNvSpPr>
            <p:nvPr/>
          </p:nvSpPr>
          <p:spPr bwMode="auto">
            <a:xfrm>
              <a:off x="7968341" y="2742396"/>
              <a:ext cx="90487" cy="90487"/>
            </a:xfrm>
            <a:prstGeom prst="ellipse">
              <a:avLst/>
            </a:prstGeom>
            <a:solidFill>
              <a:srgbClr val="FFCC00"/>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4" name="Oval 25"/>
            <p:cNvSpPr>
              <a:spLocks noChangeArrowheads="1"/>
            </p:cNvSpPr>
            <p:nvPr/>
          </p:nvSpPr>
          <p:spPr bwMode="auto">
            <a:xfrm>
              <a:off x="7577857" y="2906465"/>
              <a:ext cx="90487" cy="90487"/>
            </a:xfrm>
            <a:prstGeom prst="ellipse">
              <a:avLst/>
            </a:prstGeom>
            <a:solidFill>
              <a:srgbClr val="1166AA"/>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5" name="Oval 29"/>
            <p:cNvSpPr>
              <a:spLocks noChangeArrowheads="1"/>
            </p:cNvSpPr>
            <p:nvPr/>
          </p:nvSpPr>
          <p:spPr bwMode="auto">
            <a:xfrm>
              <a:off x="7649864" y="2996952"/>
              <a:ext cx="90488" cy="90487"/>
            </a:xfrm>
            <a:prstGeom prst="ellipse">
              <a:avLst/>
            </a:prstGeom>
            <a:solidFill>
              <a:srgbClr val="66CCFF"/>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26" name="Oval 29"/>
            <p:cNvSpPr>
              <a:spLocks noChangeArrowheads="1"/>
            </p:cNvSpPr>
            <p:nvPr/>
          </p:nvSpPr>
          <p:spPr bwMode="auto">
            <a:xfrm>
              <a:off x="7812360" y="2708920"/>
              <a:ext cx="90488" cy="90488"/>
            </a:xfrm>
            <a:prstGeom prst="ellipse">
              <a:avLst/>
            </a:prstGeom>
            <a:solidFill>
              <a:srgbClr val="66CCFF"/>
            </a:solidFill>
            <a:ln w="9525" algn="ctr">
              <a:solidFill>
                <a:srgbClr val="FFFFFF"/>
              </a:solidFill>
              <a:round/>
              <a:headEnd/>
              <a:tailEnd/>
            </a:ln>
          </p:spPr>
          <p:txBody>
            <a:bodyPr wrap="none" anchor="ctr"/>
            <a:lstStyle/>
            <a:p>
              <a:pPr marL="0" marR="0" lvl="0" indent="0" algn="ctr"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127" name="Freeform 36"/>
          <p:cNvSpPr>
            <a:spLocks/>
          </p:cNvSpPr>
          <p:nvPr/>
        </p:nvSpPr>
        <p:spPr bwMode="auto">
          <a:xfrm rot="5081893">
            <a:off x="7574136" y="2253774"/>
            <a:ext cx="566935" cy="277991"/>
          </a:xfrm>
          <a:custGeom>
            <a:avLst/>
            <a:gdLst>
              <a:gd name="T0" fmla="*/ 0 w 1646"/>
              <a:gd name="T1" fmla="*/ 2147483647 h 648"/>
              <a:gd name="T2" fmla="*/ 2147483647 w 1646"/>
              <a:gd name="T3" fmla="*/ 2147483647 h 648"/>
              <a:gd name="T4" fmla="*/ 2147483647 w 1646"/>
              <a:gd name="T5" fmla="*/ 2147483647 h 648"/>
              <a:gd name="T6" fmla="*/ 2147483647 w 1646"/>
              <a:gd name="T7" fmla="*/ 2147483647 h 648"/>
              <a:gd name="T8" fmla="*/ 2147483647 w 1646"/>
              <a:gd name="T9" fmla="*/ 2147483647 h 648"/>
              <a:gd name="T10" fmla="*/ 2147483647 w 1646"/>
              <a:gd name="T11" fmla="*/ 2147483647 h 648"/>
              <a:gd name="T12" fmla="*/ 2147483647 w 1646"/>
              <a:gd name="T13" fmla="*/ 2147483647 h 648"/>
              <a:gd name="T14" fmla="*/ 2147483647 w 1646"/>
              <a:gd name="T15" fmla="*/ 2147483647 h 648"/>
              <a:gd name="T16" fmla="*/ 2147483647 w 1646"/>
              <a:gd name="T17" fmla="*/ 2147483647 h 648"/>
              <a:gd name="T18" fmla="*/ 2147483647 w 1646"/>
              <a:gd name="T19" fmla="*/ 2147483647 h 648"/>
              <a:gd name="T20" fmla="*/ 2147483647 w 1646"/>
              <a:gd name="T21" fmla="*/ 2147483647 h 6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46"/>
              <a:gd name="T34" fmla="*/ 0 h 648"/>
              <a:gd name="T35" fmla="*/ 1646 w 1646"/>
              <a:gd name="T36" fmla="*/ 648 h 64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46" h="648">
                <a:moveTo>
                  <a:pt x="0" y="595"/>
                </a:moveTo>
                <a:cubicBezTo>
                  <a:pt x="56" y="306"/>
                  <a:pt x="112" y="18"/>
                  <a:pt x="174" y="19"/>
                </a:cubicBezTo>
                <a:cubicBezTo>
                  <a:pt x="236" y="20"/>
                  <a:pt x="308" y="604"/>
                  <a:pt x="375" y="604"/>
                </a:cubicBezTo>
                <a:cubicBezTo>
                  <a:pt x="442" y="604"/>
                  <a:pt x="511" y="19"/>
                  <a:pt x="576" y="19"/>
                </a:cubicBezTo>
                <a:cubicBezTo>
                  <a:pt x="641" y="19"/>
                  <a:pt x="712" y="605"/>
                  <a:pt x="768" y="604"/>
                </a:cubicBezTo>
                <a:cubicBezTo>
                  <a:pt x="824" y="603"/>
                  <a:pt x="865" y="8"/>
                  <a:pt x="915" y="10"/>
                </a:cubicBezTo>
                <a:cubicBezTo>
                  <a:pt x="965" y="12"/>
                  <a:pt x="1017" y="614"/>
                  <a:pt x="1070" y="613"/>
                </a:cubicBezTo>
                <a:cubicBezTo>
                  <a:pt x="1123" y="612"/>
                  <a:pt x="1183" y="2"/>
                  <a:pt x="1235" y="1"/>
                </a:cubicBezTo>
                <a:cubicBezTo>
                  <a:pt x="1287" y="0"/>
                  <a:pt x="1337" y="560"/>
                  <a:pt x="1381" y="604"/>
                </a:cubicBezTo>
                <a:cubicBezTo>
                  <a:pt x="1425" y="648"/>
                  <a:pt x="1456" y="325"/>
                  <a:pt x="1500" y="266"/>
                </a:cubicBezTo>
                <a:cubicBezTo>
                  <a:pt x="1544" y="207"/>
                  <a:pt x="1595" y="227"/>
                  <a:pt x="1646" y="247"/>
                </a:cubicBezTo>
              </a:path>
            </a:pathLst>
          </a:custGeom>
          <a:noFill/>
          <a:ln w="9525">
            <a:solidFill>
              <a:srgbClr val="66CCFF"/>
            </a:solidFill>
            <a:round/>
            <a:headEnd type="triangle" w="med" len="med"/>
            <a:tailEnd type="none" w="med" len="med"/>
          </a:ln>
          <a:extLst>
            <a:ext uri="{909E8E84-426E-40dd-AFC4-6F175D3DCCD1}">
              <a14:hiddenFill xmlns=""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nvGrpSpPr>
          <p:cNvPr id="6" name="Group 5"/>
          <p:cNvGrpSpPr/>
          <p:nvPr/>
        </p:nvGrpSpPr>
        <p:grpSpPr>
          <a:xfrm>
            <a:off x="5940152" y="4174365"/>
            <a:ext cx="3077449" cy="2139042"/>
            <a:chOff x="5940152" y="4174365"/>
            <a:chExt cx="3077449" cy="2139042"/>
          </a:xfrm>
        </p:grpSpPr>
        <p:grpSp>
          <p:nvGrpSpPr>
            <p:cNvPr id="47" name="Group 4"/>
            <p:cNvGrpSpPr>
              <a:grpSpLocks/>
            </p:cNvGrpSpPr>
            <p:nvPr/>
          </p:nvGrpSpPr>
          <p:grpSpPr bwMode="auto">
            <a:xfrm>
              <a:off x="5964838" y="4554457"/>
              <a:ext cx="3052763" cy="1758950"/>
              <a:chOff x="3822" y="2385"/>
              <a:chExt cx="1923" cy="1108"/>
            </a:xfrm>
          </p:grpSpPr>
          <p:sp>
            <p:nvSpPr>
              <p:cNvPr id="48" name="Line 5"/>
              <p:cNvSpPr>
                <a:spLocks noChangeShapeType="1"/>
              </p:cNvSpPr>
              <p:nvPr/>
            </p:nvSpPr>
            <p:spPr bwMode="auto">
              <a:xfrm>
                <a:off x="4008" y="3238"/>
                <a:ext cx="1353"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49" name="Line 6"/>
              <p:cNvSpPr>
                <a:spLocks noChangeShapeType="1"/>
              </p:cNvSpPr>
              <p:nvPr/>
            </p:nvSpPr>
            <p:spPr bwMode="auto">
              <a:xfrm flipV="1">
                <a:off x="4090" y="2633"/>
                <a:ext cx="0" cy="66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50" name="Text Box 7"/>
              <p:cNvSpPr txBox="1">
                <a:spLocks noChangeArrowheads="1"/>
              </p:cNvSpPr>
              <p:nvPr/>
            </p:nvSpPr>
            <p:spPr bwMode="auto">
              <a:xfrm>
                <a:off x="4259" y="3257"/>
                <a:ext cx="1486" cy="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Bef>
                    <a:spcPct val="50000"/>
                  </a:spcBef>
                </a:pPr>
                <a:r>
                  <a:rPr lang="fr-FR" sz="1400" dirty="0">
                    <a:latin typeface="Comic Sans MS" pitchFamily="66" charset="0"/>
                  </a:rPr>
                  <a:t>Fluorescence </a:t>
                </a:r>
                <a:r>
                  <a:rPr lang="fr-FR" sz="1400" dirty="0" err="1">
                    <a:latin typeface="Comic Sans MS" pitchFamily="66" charset="0"/>
                  </a:rPr>
                  <a:t>energy</a:t>
                </a:r>
                <a:endParaRPr lang="fr-FR" sz="1400" dirty="0">
                  <a:latin typeface="Comic Sans MS" pitchFamily="66" charset="0"/>
                </a:endParaRPr>
              </a:p>
            </p:txBody>
          </p:sp>
          <p:sp>
            <p:nvSpPr>
              <p:cNvPr id="51" name="Text Box 8"/>
              <p:cNvSpPr txBox="1">
                <a:spLocks noChangeArrowheads="1"/>
              </p:cNvSpPr>
              <p:nvPr/>
            </p:nvSpPr>
            <p:spPr bwMode="auto">
              <a:xfrm>
                <a:off x="3838" y="2411"/>
                <a:ext cx="1207" cy="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Verdana" pitchFamily="34" charset="0"/>
                  </a:defRPr>
                </a:lvl1pPr>
                <a:lvl2pPr marL="742950" indent="-285750" eaLnBrk="0" hangingPunct="0">
                  <a:defRPr sz="2000">
                    <a:solidFill>
                      <a:schemeClr val="tx1"/>
                    </a:solidFill>
                    <a:latin typeface="Verdana" pitchFamily="34" charset="0"/>
                  </a:defRPr>
                </a:lvl2pPr>
                <a:lvl3pPr marL="1143000" indent="-228600" eaLnBrk="0" hangingPunct="0">
                  <a:defRPr sz="2000">
                    <a:solidFill>
                      <a:schemeClr val="tx1"/>
                    </a:solidFill>
                    <a:latin typeface="Verdana" pitchFamily="34" charset="0"/>
                  </a:defRPr>
                </a:lvl3pPr>
                <a:lvl4pPr marL="1600200" indent="-228600" eaLnBrk="0" hangingPunct="0">
                  <a:defRPr sz="2000">
                    <a:solidFill>
                      <a:schemeClr val="tx1"/>
                    </a:solidFill>
                    <a:latin typeface="Verdana" pitchFamily="34" charset="0"/>
                  </a:defRPr>
                </a:lvl4pPr>
                <a:lvl5pPr marL="2057400" indent="-228600" eaLnBrk="0" hangingPunct="0">
                  <a:defRPr sz="2000">
                    <a:solidFill>
                      <a:schemeClr val="tx1"/>
                    </a:solidFill>
                    <a:latin typeface="Verdana" pitchFamily="34" charset="0"/>
                  </a:defRPr>
                </a:lvl5pPr>
                <a:lvl6pPr marL="2514600" indent="-228600" eaLnBrk="0" fontAlgn="base" hangingPunct="0">
                  <a:spcBef>
                    <a:spcPct val="0"/>
                  </a:spcBef>
                  <a:spcAft>
                    <a:spcPct val="0"/>
                  </a:spcAft>
                  <a:defRPr sz="2000">
                    <a:solidFill>
                      <a:schemeClr val="tx1"/>
                    </a:solidFill>
                    <a:latin typeface="Verdana" pitchFamily="34" charset="0"/>
                  </a:defRPr>
                </a:lvl6pPr>
                <a:lvl7pPr marL="2971800" indent="-228600" eaLnBrk="0" fontAlgn="base" hangingPunct="0">
                  <a:spcBef>
                    <a:spcPct val="0"/>
                  </a:spcBef>
                  <a:spcAft>
                    <a:spcPct val="0"/>
                  </a:spcAft>
                  <a:defRPr sz="2000">
                    <a:solidFill>
                      <a:schemeClr val="tx1"/>
                    </a:solidFill>
                    <a:latin typeface="Verdana" pitchFamily="34" charset="0"/>
                  </a:defRPr>
                </a:lvl7pPr>
                <a:lvl8pPr marL="3429000" indent="-228600" eaLnBrk="0" fontAlgn="base" hangingPunct="0">
                  <a:spcBef>
                    <a:spcPct val="0"/>
                  </a:spcBef>
                  <a:spcAft>
                    <a:spcPct val="0"/>
                  </a:spcAft>
                  <a:defRPr sz="2000">
                    <a:solidFill>
                      <a:schemeClr val="tx1"/>
                    </a:solidFill>
                    <a:latin typeface="Verdana" pitchFamily="34" charset="0"/>
                  </a:defRPr>
                </a:lvl8pPr>
                <a:lvl9pPr marL="3886200" indent="-228600" eaLnBrk="0" fontAlgn="base" hangingPunct="0">
                  <a:spcBef>
                    <a:spcPct val="0"/>
                  </a:spcBef>
                  <a:spcAft>
                    <a:spcPct val="0"/>
                  </a:spcAft>
                  <a:defRPr sz="2000">
                    <a:solidFill>
                      <a:schemeClr val="tx1"/>
                    </a:solidFill>
                    <a:latin typeface="Verdana" pitchFamily="34" charset="0"/>
                  </a:defRPr>
                </a:lvl9pPr>
              </a:lstStyle>
              <a:p>
                <a:pPr algn="ctr" eaLnBrk="1" hangingPunct="1">
                  <a:spcBef>
                    <a:spcPct val="50000"/>
                  </a:spcBef>
                </a:pPr>
                <a:r>
                  <a:rPr lang="fr-FR" sz="1600" dirty="0" err="1">
                    <a:latin typeface="Comic Sans MS" pitchFamily="66" charset="0"/>
                  </a:rPr>
                  <a:t>Counts</a:t>
                </a:r>
                <a:r>
                  <a:rPr lang="fr-FR" sz="1600" dirty="0">
                    <a:latin typeface="Comic Sans MS" pitchFamily="66" charset="0"/>
                  </a:rPr>
                  <a:t> </a:t>
                </a:r>
                <a:r>
                  <a:rPr lang="fr-FR" sz="1600" dirty="0" err="1">
                    <a:latin typeface="Comic Sans MS" pitchFamily="66" charset="0"/>
                  </a:rPr>
                  <a:t>number</a:t>
                </a:r>
                <a:endParaRPr lang="fr-FR" sz="1600" dirty="0">
                  <a:latin typeface="Comic Sans MS" pitchFamily="66" charset="0"/>
                </a:endParaRPr>
              </a:p>
            </p:txBody>
          </p:sp>
          <p:sp>
            <p:nvSpPr>
              <p:cNvPr id="52" name="Rectangle 9"/>
              <p:cNvSpPr>
                <a:spLocks noChangeArrowheads="1"/>
              </p:cNvSpPr>
              <p:nvPr/>
            </p:nvSpPr>
            <p:spPr bwMode="auto">
              <a:xfrm>
                <a:off x="3822" y="2385"/>
                <a:ext cx="1875" cy="110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eaLnBrk="0" hangingPunct="0"/>
                <a:endParaRPr lang="en-US"/>
              </a:p>
            </p:txBody>
          </p:sp>
          <p:grpSp>
            <p:nvGrpSpPr>
              <p:cNvPr id="53" name="Group 10"/>
              <p:cNvGrpSpPr>
                <a:grpSpLocks/>
              </p:cNvGrpSpPr>
              <p:nvPr/>
            </p:nvGrpSpPr>
            <p:grpSpPr bwMode="auto">
              <a:xfrm>
                <a:off x="4169" y="2690"/>
                <a:ext cx="817" cy="545"/>
                <a:chOff x="4169" y="2690"/>
                <a:chExt cx="817" cy="545"/>
              </a:xfrm>
            </p:grpSpPr>
            <p:sp>
              <p:nvSpPr>
                <p:cNvPr id="54" name="Freeform 11"/>
                <p:cNvSpPr>
                  <a:spLocks/>
                </p:cNvSpPr>
                <p:nvPr/>
              </p:nvSpPr>
              <p:spPr bwMode="auto">
                <a:xfrm>
                  <a:off x="4522" y="2902"/>
                  <a:ext cx="100" cy="329"/>
                </a:xfrm>
                <a:custGeom>
                  <a:avLst/>
                  <a:gdLst>
                    <a:gd name="T0" fmla="*/ 0 w 164"/>
                    <a:gd name="T1" fmla="*/ 329 h 329"/>
                    <a:gd name="T2" fmla="*/ 1 w 164"/>
                    <a:gd name="T3" fmla="*/ 0 h 329"/>
                    <a:gd name="T4" fmla="*/ 1 w 164"/>
                    <a:gd name="T5" fmla="*/ 329 h 329"/>
                    <a:gd name="T6" fmla="*/ 0 60000 65536"/>
                    <a:gd name="T7" fmla="*/ 0 60000 65536"/>
                    <a:gd name="T8" fmla="*/ 0 60000 65536"/>
                    <a:gd name="T9" fmla="*/ 0 w 164"/>
                    <a:gd name="T10" fmla="*/ 0 h 329"/>
                    <a:gd name="T11" fmla="*/ 164 w 164"/>
                    <a:gd name="T12" fmla="*/ 329 h 329"/>
                  </a:gdLst>
                  <a:ahLst/>
                  <a:cxnLst>
                    <a:cxn ang="T6">
                      <a:pos x="T0" y="T1"/>
                    </a:cxn>
                    <a:cxn ang="T7">
                      <a:pos x="T2" y="T3"/>
                    </a:cxn>
                    <a:cxn ang="T8">
                      <a:pos x="T4" y="T5"/>
                    </a:cxn>
                  </a:cxnLst>
                  <a:rect l="T9" t="T10" r="T11" b="T12"/>
                  <a:pathLst>
                    <a:path w="164" h="329">
                      <a:moveTo>
                        <a:pt x="0" y="329"/>
                      </a:moveTo>
                      <a:cubicBezTo>
                        <a:pt x="27" y="164"/>
                        <a:pt x="55" y="0"/>
                        <a:pt x="82" y="0"/>
                      </a:cubicBezTo>
                      <a:cubicBezTo>
                        <a:pt x="109" y="0"/>
                        <a:pt x="150" y="274"/>
                        <a:pt x="164" y="329"/>
                      </a:cubicBezTo>
                    </a:path>
                  </a:pathLst>
                </a:custGeom>
                <a:solidFill>
                  <a:srgbClr val="92D050"/>
                </a:solidFill>
                <a:ln w="9525">
                  <a:solidFill>
                    <a:schemeClr val="tx1"/>
                  </a:solidFill>
                  <a:round/>
                  <a:headEnd/>
                  <a:tailEnd/>
                </a:ln>
              </p:spPr>
              <p:txBody>
                <a:bodyPr/>
                <a:lstStyle/>
                <a:p>
                  <a:endParaRPr lang="en-US"/>
                </a:p>
              </p:txBody>
            </p:sp>
            <p:sp>
              <p:nvSpPr>
                <p:cNvPr id="55" name="Freeform 12"/>
                <p:cNvSpPr>
                  <a:spLocks/>
                </p:cNvSpPr>
                <p:nvPr/>
              </p:nvSpPr>
              <p:spPr bwMode="auto">
                <a:xfrm>
                  <a:off x="4169" y="3047"/>
                  <a:ext cx="100" cy="185"/>
                </a:xfrm>
                <a:custGeom>
                  <a:avLst/>
                  <a:gdLst>
                    <a:gd name="T0" fmla="*/ 0 w 164"/>
                    <a:gd name="T1" fmla="*/ 1 h 329"/>
                    <a:gd name="T2" fmla="*/ 1 w 164"/>
                    <a:gd name="T3" fmla="*/ 0 h 329"/>
                    <a:gd name="T4" fmla="*/ 1 w 164"/>
                    <a:gd name="T5" fmla="*/ 1 h 329"/>
                    <a:gd name="T6" fmla="*/ 0 60000 65536"/>
                    <a:gd name="T7" fmla="*/ 0 60000 65536"/>
                    <a:gd name="T8" fmla="*/ 0 60000 65536"/>
                    <a:gd name="T9" fmla="*/ 0 w 164"/>
                    <a:gd name="T10" fmla="*/ 0 h 329"/>
                    <a:gd name="T11" fmla="*/ 164 w 164"/>
                    <a:gd name="T12" fmla="*/ 329 h 329"/>
                  </a:gdLst>
                  <a:ahLst/>
                  <a:cxnLst>
                    <a:cxn ang="T6">
                      <a:pos x="T0" y="T1"/>
                    </a:cxn>
                    <a:cxn ang="T7">
                      <a:pos x="T2" y="T3"/>
                    </a:cxn>
                    <a:cxn ang="T8">
                      <a:pos x="T4" y="T5"/>
                    </a:cxn>
                  </a:cxnLst>
                  <a:rect l="T9" t="T10" r="T11" b="T12"/>
                  <a:pathLst>
                    <a:path w="164" h="329">
                      <a:moveTo>
                        <a:pt x="0" y="329"/>
                      </a:moveTo>
                      <a:cubicBezTo>
                        <a:pt x="27" y="164"/>
                        <a:pt x="55" y="0"/>
                        <a:pt x="82" y="0"/>
                      </a:cubicBezTo>
                      <a:cubicBezTo>
                        <a:pt x="109" y="0"/>
                        <a:pt x="150" y="274"/>
                        <a:pt x="164" y="329"/>
                      </a:cubicBezTo>
                    </a:path>
                  </a:pathLst>
                </a:custGeom>
                <a:solidFill>
                  <a:srgbClr val="FFCC00"/>
                </a:solidFill>
                <a:ln w="9525">
                  <a:solidFill>
                    <a:schemeClr val="tx1"/>
                  </a:solidFill>
                  <a:round/>
                  <a:headEnd/>
                  <a:tailEnd/>
                </a:ln>
              </p:spPr>
              <p:txBody>
                <a:bodyPr/>
                <a:lstStyle/>
                <a:p>
                  <a:endParaRPr lang="en-US"/>
                </a:p>
              </p:txBody>
            </p:sp>
            <p:sp>
              <p:nvSpPr>
                <p:cNvPr id="56" name="Freeform 13"/>
                <p:cNvSpPr>
                  <a:spLocks/>
                </p:cNvSpPr>
                <p:nvPr/>
              </p:nvSpPr>
              <p:spPr bwMode="auto">
                <a:xfrm>
                  <a:off x="4946" y="3059"/>
                  <a:ext cx="40" cy="173"/>
                </a:xfrm>
                <a:custGeom>
                  <a:avLst/>
                  <a:gdLst>
                    <a:gd name="T0" fmla="*/ 0 w 164"/>
                    <a:gd name="T1" fmla="*/ 1 h 329"/>
                    <a:gd name="T2" fmla="*/ 0 w 164"/>
                    <a:gd name="T3" fmla="*/ 0 h 329"/>
                    <a:gd name="T4" fmla="*/ 0 w 164"/>
                    <a:gd name="T5" fmla="*/ 1 h 329"/>
                    <a:gd name="T6" fmla="*/ 0 60000 65536"/>
                    <a:gd name="T7" fmla="*/ 0 60000 65536"/>
                    <a:gd name="T8" fmla="*/ 0 60000 65536"/>
                    <a:gd name="T9" fmla="*/ 0 w 164"/>
                    <a:gd name="T10" fmla="*/ 0 h 329"/>
                    <a:gd name="T11" fmla="*/ 164 w 164"/>
                    <a:gd name="T12" fmla="*/ 329 h 329"/>
                  </a:gdLst>
                  <a:ahLst/>
                  <a:cxnLst>
                    <a:cxn ang="T6">
                      <a:pos x="T0" y="T1"/>
                    </a:cxn>
                    <a:cxn ang="T7">
                      <a:pos x="T2" y="T3"/>
                    </a:cxn>
                    <a:cxn ang="T8">
                      <a:pos x="T4" y="T5"/>
                    </a:cxn>
                  </a:cxnLst>
                  <a:rect l="T9" t="T10" r="T11" b="T12"/>
                  <a:pathLst>
                    <a:path w="164" h="329">
                      <a:moveTo>
                        <a:pt x="0" y="329"/>
                      </a:moveTo>
                      <a:cubicBezTo>
                        <a:pt x="27" y="164"/>
                        <a:pt x="55" y="0"/>
                        <a:pt x="82" y="0"/>
                      </a:cubicBezTo>
                      <a:cubicBezTo>
                        <a:pt x="109" y="0"/>
                        <a:pt x="150" y="274"/>
                        <a:pt x="164" y="329"/>
                      </a:cubicBezTo>
                    </a:path>
                  </a:pathLst>
                </a:custGeom>
                <a:solidFill>
                  <a:srgbClr val="FF9933"/>
                </a:solidFill>
                <a:ln w="9525">
                  <a:solidFill>
                    <a:schemeClr val="tx1"/>
                  </a:solidFill>
                  <a:round/>
                  <a:headEnd/>
                  <a:tailEnd/>
                </a:ln>
              </p:spPr>
              <p:txBody>
                <a:bodyPr/>
                <a:lstStyle/>
                <a:p>
                  <a:endParaRPr lang="en-US"/>
                </a:p>
              </p:txBody>
            </p:sp>
            <p:sp>
              <p:nvSpPr>
                <p:cNvPr id="57" name="Freeform 14"/>
                <p:cNvSpPr>
                  <a:spLocks/>
                </p:cNvSpPr>
                <p:nvPr/>
              </p:nvSpPr>
              <p:spPr bwMode="auto">
                <a:xfrm>
                  <a:off x="4730" y="2690"/>
                  <a:ext cx="100" cy="545"/>
                </a:xfrm>
                <a:custGeom>
                  <a:avLst/>
                  <a:gdLst>
                    <a:gd name="T0" fmla="*/ 0 w 164"/>
                    <a:gd name="T1" fmla="*/ 51202 h 329"/>
                    <a:gd name="T2" fmla="*/ 1 w 164"/>
                    <a:gd name="T3" fmla="*/ 0 h 329"/>
                    <a:gd name="T4" fmla="*/ 1 w 164"/>
                    <a:gd name="T5" fmla="*/ 51202 h 329"/>
                    <a:gd name="T6" fmla="*/ 0 60000 65536"/>
                    <a:gd name="T7" fmla="*/ 0 60000 65536"/>
                    <a:gd name="T8" fmla="*/ 0 60000 65536"/>
                    <a:gd name="T9" fmla="*/ 0 w 164"/>
                    <a:gd name="T10" fmla="*/ 0 h 329"/>
                    <a:gd name="T11" fmla="*/ 164 w 164"/>
                    <a:gd name="T12" fmla="*/ 329 h 329"/>
                  </a:gdLst>
                  <a:ahLst/>
                  <a:cxnLst>
                    <a:cxn ang="T6">
                      <a:pos x="T0" y="T1"/>
                    </a:cxn>
                    <a:cxn ang="T7">
                      <a:pos x="T2" y="T3"/>
                    </a:cxn>
                    <a:cxn ang="T8">
                      <a:pos x="T4" y="T5"/>
                    </a:cxn>
                  </a:cxnLst>
                  <a:rect l="T9" t="T10" r="T11" b="T12"/>
                  <a:pathLst>
                    <a:path w="164" h="329">
                      <a:moveTo>
                        <a:pt x="0" y="329"/>
                      </a:moveTo>
                      <a:cubicBezTo>
                        <a:pt x="27" y="164"/>
                        <a:pt x="55" y="0"/>
                        <a:pt x="82" y="0"/>
                      </a:cubicBezTo>
                      <a:cubicBezTo>
                        <a:pt x="109" y="0"/>
                        <a:pt x="150" y="274"/>
                        <a:pt x="164" y="329"/>
                      </a:cubicBezTo>
                    </a:path>
                  </a:pathLst>
                </a:custGeom>
                <a:solidFill>
                  <a:srgbClr val="FF0000"/>
                </a:solidFill>
                <a:ln w="9525">
                  <a:solidFill>
                    <a:schemeClr val="tx1"/>
                  </a:solidFill>
                  <a:round/>
                  <a:headEnd/>
                  <a:tailEnd/>
                </a:ln>
              </p:spPr>
              <p:txBody>
                <a:bodyPr/>
                <a:lstStyle/>
                <a:p>
                  <a:endParaRPr lang="en-US"/>
                </a:p>
              </p:txBody>
            </p:sp>
            <p:sp>
              <p:nvSpPr>
                <p:cNvPr id="58" name="Freeform 15"/>
                <p:cNvSpPr>
                  <a:spLocks/>
                </p:cNvSpPr>
                <p:nvPr/>
              </p:nvSpPr>
              <p:spPr bwMode="auto">
                <a:xfrm>
                  <a:off x="4310" y="2903"/>
                  <a:ext cx="100" cy="329"/>
                </a:xfrm>
                <a:custGeom>
                  <a:avLst/>
                  <a:gdLst>
                    <a:gd name="T0" fmla="*/ 0 w 164"/>
                    <a:gd name="T1" fmla="*/ 329 h 329"/>
                    <a:gd name="T2" fmla="*/ 1 w 164"/>
                    <a:gd name="T3" fmla="*/ 0 h 329"/>
                    <a:gd name="T4" fmla="*/ 1 w 164"/>
                    <a:gd name="T5" fmla="*/ 329 h 329"/>
                    <a:gd name="T6" fmla="*/ 0 60000 65536"/>
                    <a:gd name="T7" fmla="*/ 0 60000 65536"/>
                    <a:gd name="T8" fmla="*/ 0 60000 65536"/>
                    <a:gd name="T9" fmla="*/ 0 w 164"/>
                    <a:gd name="T10" fmla="*/ 0 h 329"/>
                    <a:gd name="T11" fmla="*/ 164 w 164"/>
                    <a:gd name="T12" fmla="*/ 329 h 329"/>
                  </a:gdLst>
                  <a:ahLst/>
                  <a:cxnLst>
                    <a:cxn ang="T6">
                      <a:pos x="T0" y="T1"/>
                    </a:cxn>
                    <a:cxn ang="T7">
                      <a:pos x="T2" y="T3"/>
                    </a:cxn>
                    <a:cxn ang="T8">
                      <a:pos x="T4" y="T5"/>
                    </a:cxn>
                  </a:cxnLst>
                  <a:rect l="T9" t="T10" r="T11" b="T12"/>
                  <a:pathLst>
                    <a:path w="164" h="329">
                      <a:moveTo>
                        <a:pt x="0" y="329"/>
                      </a:moveTo>
                      <a:cubicBezTo>
                        <a:pt x="27" y="164"/>
                        <a:pt x="55" y="0"/>
                        <a:pt x="82" y="0"/>
                      </a:cubicBezTo>
                      <a:cubicBezTo>
                        <a:pt x="109" y="0"/>
                        <a:pt x="150" y="274"/>
                        <a:pt x="164" y="329"/>
                      </a:cubicBezTo>
                    </a:path>
                  </a:pathLst>
                </a:custGeom>
                <a:solidFill>
                  <a:srgbClr val="66CCFF"/>
                </a:solidFill>
                <a:ln w="9525">
                  <a:solidFill>
                    <a:schemeClr val="tx1"/>
                  </a:solidFill>
                  <a:round/>
                  <a:headEnd/>
                  <a:tailEnd/>
                </a:ln>
              </p:spPr>
              <p:txBody>
                <a:bodyPr/>
                <a:lstStyle/>
                <a:p>
                  <a:endParaRPr lang="en-US"/>
                </a:p>
              </p:txBody>
            </p:sp>
          </p:grpSp>
        </p:grpSp>
        <p:sp>
          <p:nvSpPr>
            <p:cNvPr id="44" name="TextBox 43"/>
            <p:cNvSpPr txBox="1"/>
            <p:nvPr/>
          </p:nvSpPr>
          <p:spPr>
            <a:xfrm>
              <a:off x="5940152" y="4174365"/>
              <a:ext cx="2441485" cy="400110"/>
            </a:xfrm>
            <a:prstGeom prst="rect">
              <a:avLst/>
            </a:prstGeom>
            <a:noFill/>
          </p:spPr>
          <p:txBody>
            <a:bodyPr wrap="square" rtlCol="0">
              <a:spAutoFit/>
            </a:bodyPr>
            <a:lstStyle/>
            <a:p>
              <a:r>
                <a:rPr lang="en-US" sz="2000" b="1" dirty="0"/>
                <a:t>Elemental Analysis</a:t>
              </a:r>
              <a:endParaRPr lang="en-US" sz="2000" dirty="0"/>
            </a:p>
          </p:txBody>
        </p:sp>
        <p:sp>
          <p:nvSpPr>
            <p:cNvPr id="4" name="TextBox 3"/>
            <p:cNvSpPr txBox="1"/>
            <p:nvPr/>
          </p:nvSpPr>
          <p:spPr>
            <a:xfrm>
              <a:off x="6954602" y="5038645"/>
              <a:ext cx="497718" cy="338554"/>
            </a:xfrm>
            <a:prstGeom prst="rect">
              <a:avLst/>
            </a:prstGeom>
            <a:noFill/>
          </p:spPr>
          <p:txBody>
            <a:bodyPr wrap="square" rtlCol="0">
              <a:spAutoFit/>
            </a:bodyPr>
            <a:lstStyle/>
            <a:p>
              <a:r>
                <a:rPr lang="fr-FR" sz="1600" dirty="0">
                  <a:solidFill>
                    <a:schemeClr val="accent3">
                      <a:lumMod val="75000"/>
                    </a:schemeClr>
                  </a:solidFill>
                </a:rPr>
                <a:t>Fe</a:t>
              </a:r>
              <a:endParaRPr lang="en-US" sz="1600" dirty="0">
                <a:solidFill>
                  <a:schemeClr val="accent3">
                    <a:lumMod val="75000"/>
                  </a:schemeClr>
                </a:solidFill>
              </a:endParaRPr>
            </a:p>
          </p:txBody>
        </p:sp>
        <p:sp>
          <p:nvSpPr>
            <p:cNvPr id="59" name="TextBox 58"/>
            <p:cNvSpPr txBox="1"/>
            <p:nvPr/>
          </p:nvSpPr>
          <p:spPr>
            <a:xfrm>
              <a:off x="7431175" y="4843176"/>
              <a:ext cx="529779" cy="338554"/>
            </a:xfrm>
            <a:prstGeom prst="rect">
              <a:avLst/>
            </a:prstGeom>
            <a:noFill/>
          </p:spPr>
          <p:txBody>
            <a:bodyPr wrap="square" rtlCol="0">
              <a:spAutoFit/>
            </a:bodyPr>
            <a:lstStyle/>
            <a:p>
              <a:r>
                <a:rPr lang="fr-FR" sz="1600" dirty="0">
                  <a:solidFill>
                    <a:srgbClr val="FF0000"/>
                  </a:solidFill>
                </a:rPr>
                <a:t>Cu</a:t>
              </a:r>
              <a:endParaRPr lang="en-US" sz="1600" dirty="0">
                <a:solidFill>
                  <a:srgbClr val="FF0000"/>
                </a:solidFill>
              </a:endParaRPr>
            </a:p>
          </p:txBody>
        </p:sp>
        <p:sp>
          <p:nvSpPr>
            <p:cNvPr id="60" name="TextBox 59"/>
            <p:cNvSpPr txBox="1"/>
            <p:nvPr/>
          </p:nvSpPr>
          <p:spPr>
            <a:xfrm>
              <a:off x="7730227" y="5375195"/>
              <a:ext cx="529779" cy="338554"/>
            </a:xfrm>
            <a:prstGeom prst="rect">
              <a:avLst/>
            </a:prstGeom>
            <a:noFill/>
          </p:spPr>
          <p:txBody>
            <a:bodyPr wrap="square" rtlCol="0">
              <a:spAutoFit/>
            </a:bodyPr>
            <a:lstStyle/>
            <a:p>
              <a:r>
                <a:rPr lang="fr-FR" sz="1600" dirty="0">
                  <a:solidFill>
                    <a:schemeClr val="accent6">
                      <a:lumMod val="75000"/>
                    </a:schemeClr>
                  </a:solidFill>
                </a:rPr>
                <a:t>Zn</a:t>
              </a:r>
              <a:endParaRPr lang="en-US" sz="1600" dirty="0">
                <a:solidFill>
                  <a:schemeClr val="accent6">
                    <a:lumMod val="75000"/>
                  </a:schemeClr>
                </a:solidFill>
              </a:endParaRPr>
            </a:p>
          </p:txBody>
        </p:sp>
        <p:sp>
          <p:nvSpPr>
            <p:cNvPr id="61" name="TextBox 60"/>
            <p:cNvSpPr txBox="1"/>
            <p:nvPr/>
          </p:nvSpPr>
          <p:spPr>
            <a:xfrm>
              <a:off x="6625507" y="5121595"/>
              <a:ext cx="497718" cy="338554"/>
            </a:xfrm>
            <a:prstGeom prst="rect">
              <a:avLst/>
            </a:prstGeom>
            <a:noFill/>
          </p:spPr>
          <p:txBody>
            <a:bodyPr wrap="square" rtlCol="0">
              <a:spAutoFit/>
            </a:bodyPr>
            <a:lstStyle/>
            <a:p>
              <a:r>
                <a:rPr lang="fr-FR" sz="1600" dirty="0">
                  <a:solidFill>
                    <a:schemeClr val="accent1"/>
                  </a:solidFill>
                </a:rPr>
                <a:t>Cr</a:t>
              </a:r>
              <a:endParaRPr lang="en-US" sz="1600" dirty="0">
                <a:solidFill>
                  <a:schemeClr val="accent1"/>
                </a:solidFill>
              </a:endParaRPr>
            </a:p>
          </p:txBody>
        </p:sp>
        <p:sp>
          <p:nvSpPr>
            <p:cNvPr id="63" name="TextBox 62"/>
            <p:cNvSpPr txBox="1"/>
            <p:nvPr/>
          </p:nvSpPr>
          <p:spPr>
            <a:xfrm>
              <a:off x="6395350" y="5308720"/>
              <a:ext cx="497718" cy="338554"/>
            </a:xfrm>
            <a:prstGeom prst="rect">
              <a:avLst/>
            </a:prstGeom>
            <a:noFill/>
          </p:spPr>
          <p:txBody>
            <a:bodyPr wrap="square" rtlCol="0">
              <a:spAutoFit/>
            </a:bodyPr>
            <a:lstStyle/>
            <a:p>
              <a:r>
                <a:rPr lang="fr-FR" sz="1600" dirty="0">
                  <a:solidFill>
                    <a:srgbClr val="FFC000"/>
                  </a:solidFill>
                </a:rPr>
                <a:t>Pb</a:t>
              </a:r>
              <a:endParaRPr lang="en-US" sz="1600" dirty="0">
                <a:solidFill>
                  <a:srgbClr val="FFC000"/>
                </a:solidFill>
              </a:endParaRPr>
            </a:p>
          </p:txBody>
        </p:sp>
      </p:grpSp>
      <p:sp>
        <p:nvSpPr>
          <p:cNvPr id="62" name="Rectangle 61"/>
          <p:cNvSpPr/>
          <p:nvPr/>
        </p:nvSpPr>
        <p:spPr>
          <a:xfrm>
            <a:off x="971600" y="716280"/>
            <a:ext cx="4260977" cy="369332"/>
          </a:xfrm>
          <a:prstGeom prst="rect">
            <a:avLst/>
          </a:prstGeom>
        </p:spPr>
        <p:txBody>
          <a:bodyPr wrap="none">
            <a:spAutoFit/>
          </a:bodyPr>
          <a:lstStyle/>
          <a:p>
            <a:r>
              <a:rPr lang="en-US" b="1" dirty="0"/>
              <a:t>Handled X-Ray Fluorescence Spectrometer</a:t>
            </a:r>
            <a:endParaRPr lang="en-US" dirty="0"/>
          </a:p>
        </p:txBody>
      </p:sp>
    </p:spTree>
    <p:extLst>
      <p:ext uri="{BB962C8B-B14F-4D97-AF65-F5344CB8AC3E}">
        <p14:creationId xmlns:p14="http://schemas.microsoft.com/office/powerpoint/2010/main" val="1281633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par>
                                <p:cTn id="15" presetID="35" presetClass="path" presetSubtype="0" repeatCount="indefinite" accel="50000" decel="50000" fill="hold" grpId="1" nodeType="withEffect">
                                  <p:stCondLst>
                                    <p:cond delay="0"/>
                                  </p:stCondLst>
                                  <p:childTnLst>
                                    <p:animMotion origin="layout" path="M 5.55556E-7 2.96296E-6 L 0.02361 -0.00047 " pathEditMode="relative" rAng="0" ptsTypes="AA">
                                      <p:cBhvr>
                                        <p:cTn id="16" dur="2000" fill="hold"/>
                                        <p:tgtEl>
                                          <p:spTgt spid="99"/>
                                        </p:tgtEl>
                                        <p:attrNameLst>
                                          <p:attrName>ppt_x</p:attrName>
                                          <p:attrName>ppt_y</p:attrName>
                                        </p:attrNameLst>
                                      </p:cBhvr>
                                      <p:rCtr x="1181" y="-23"/>
                                    </p:animMotion>
                                  </p:childTnLst>
                                  <p:subTnLst>
                                    <p:set>
                                      <p:cBhvr override="childStyle">
                                        <p:cTn dur="1" fill="hold" display="0" masterRel="sameClick" afterEffect="1">
                                          <p:stCondLst>
                                            <p:cond evt="end" delay="0">
                                              <p:tn val="15"/>
                                            </p:cond>
                                          </p:stCondLst>
                                        </p:cTn>
                                        <p:tgtEl>
                                          <p:spTgt spid="99"/>
                                        </p:tgtEl>
                                        <p:attrNameLst>
                                          <p:attrName>style.visibility</p:attrName>
                                        </p:attrNameLst>
                                      </p:cBhvr>
                                      <p:to>
                                        <p:strVal val="hidden"/>
                                      </p:to>
                                    </p:set>
                                  </p:sub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02"/>
                                        </p:tgtEl>
                                        <p:attrNameLst>
                                          <p:attrName>style.visibility</p:attrName>
                                        </p:attrNameLst>
                                      </p:cBhvr>
                                      <p:to>
                                        <p:strVal val="visible"/>
                                      </p:to>
                                    </p:set>
                                  </p:childTnLst>
                                </p:cTn>
                              </p:par>
                              <p:par>
                                <p:cTn id="20" presetID="0" presetClass="path" presetSubtype="0" repeatCount="indefinite" accel="50000" decel="50000" fill="hold" grpId="1" nodeType="withEffect">
                                  <p:stCondLst>
                                    <p:cond delay="0"/>
                                  </p:stCondLst>
                                  <p:childTnLst>
                                    <p:animMotion origin="layout" path="M 4.16667E-6 -1.85185E-6 L 0.02291 0.03357 " pathEditMode="relative" rAng="0" ptsTypes="AA">
                                      <p:cBhvr>
                                        <p:cTn id="21" dur="2000" fill="hold"/>
                                        <p:tgtEl>
                                          <p:spTgt spid="102"/>
                                        </p:tgtEl>
                                        <p:attrNameLst>
                                          <p:attrName>ppt_x</p:attrName>
                                          <p:attrName>ppt_y</p:attrName>
                                        </p:attrNameLst>
                                      </p:cBhvr>
                                      <p:rCtr x="1146" y="1667"/>
                                    </p:animMotion>
                                  </p:childTnLst>
                                </p:cTn>
                              </p:par>
                              <p:par>
                                <p:cTn id="22" presetID="1" presetClass="entr" presetSubtype="0" fill="hold" grpId="0" nodeType="withEffect">
                                  <p:stCondLst>
                                    <p:cond delay="0"/>
                                  </p:stCondLst>
                                  <p:childTnLst>
                                    <p:set>
                                      <p:cBhvr>
                                        <p:cTn id="23" dur="1" fill="hold">
                                          <p:stCondLst>
                                            <p:cond delay="0"/>
                                          </p:stCondLst>
                                        </p:cTn>
                                        <p:tgtEl>
                                          <p:spTgt spid="111"/>
                                        </p:tgtEl>
                                        <p:attrNameLst>
                                          <p:attrName>style.visibility</p:attrName>
                                        </p:attrNameLst>
                                      </p:cBhvr>
                                      <p:to>
                                        <p:strVal val="visible"/>
                                      </p:to>
                                    </p:set>
                                  </p:childTnLst>
                                </p:cTn>
                              </p:par>
                              <p:par>
                                <p:cTn id="24" presetID="0" presetClass="path" presetSubtype="0" repeatCount="indefinite" accel="50000" decel="50000" fill="hold" grpId="1" nodeType="withEffect">
                                  <p:stCondLst>
                                    <p:cond delay="0"/>
                                  </p:stCondLst>
                                  <p:childTnLst>
                                    <p:animMotion origin="layout" path="M -3.61111E-6 1.11111E-6 L 0.03125 -0.01042 " pathEditMode="relative" rAng="0" ptsTypes="AA">
                                      <p:cBhvr>
                                        <p:cTn id="25" dur="2000" fill="hold"/>
                                        <p:tgtEl>
                                          <p:spTgt spid="111"/>
                                        </p:tgtEl>
                                        <p:attrNameLst>
                                          <p:attrName>ppt_x</p:attrName>
                                          <p:attrName>ppt_y</p:attrName>
                                        </p:attrNameLst>
                                      </p:cBhvr>
                                      <p:rCtr x="1563" y="-532"/>
                                    </p:animMotion>
                                  </p:childTnLst>
                                </p:cTn>
                              </p:par>
                              <p:par>
                                <p:cTn id="26" presetID="1" presetClass="entr" presetSubtype="0" fill="hold" grpId="0" nodeType="withEffect">
                                  <p:stCondLst>
                                    <p:cond delay="0"/>
                                  </p:stCondLst>
                                  <p:childTnLst>
                                    <p:set>
                                      <p:cBhvr>
                                        <p:cTn id="27" dur="1" fill="hold">
                                          <p:stCondLst>
                                            <p:cond delay="0"/>
                                          </p:stCondLst>
                                        </p:cTn>
                                        <p:tgtEl>
                                          <p:spTgt spid="112"/>
                                        </p:tgtEl>
                                        <p:attrNameLst>
                                          <p:attrName>style.visibility</p:attrName>
                                        </p:attrNameLst>
                                      </p:cBhvr>
                                      <p:to>
                                        <p:strVal val="visible"/>
                                      </p:to>
                                    </p:set>
                                  </p:childTnLst>
                                </p:cTn>
                              </p:par>
                              <p:par>
                                <p:cTn id="28" presetID="0" presetClass="path" presetSubtype="0" repeatCount="indefinite" accel="50000" decel="50000" fill="hold" grpId="1" nodeType="withEffect">
                                  <p:stCondLst>
                                    <p:cond delay="0"/>
                                  </p:stCondLst>
                                  <p:childTnLst>
                                    <p:animMotion origin="layout" path="M -1.11111E-6 0.01042 L 0.04097 -0.05023 " pathEditMode="relative" rAng="0" ptsTypes="AA">
                                      <p:cBhvr>
                                        <p:cTn id="29" dur="2000" fill="hold"/>
                                        <p:tgtEl>
                                          <p:spTgt spid="112"/>
                                        </p:tgtEl>
                                        <p:attrNameLst>
                                          <p:attrName>ppt_x</p:attrName>
                                          <p:attrName>ppt_y</p:attrName>
                                        </p:attrNameLst>
                                      </p:cBhvr>
                                      <p:rCtr x="2049" y="-3032"/>
                                    </p:animMotion>
                                  </p:childTnLst>
                                </p:cTn>
                              </p:par>
                              <p:par>
                                <p:cTn id="30" presetID="1" presetClass="entr" presetSubtype="0" fill="hold" grpId="0" nodeType="withEffect">
                                  <p:stCondLst>
                                    <p:cond delay="0"/>
                                  </p:stCondLst>
                                  <p:childTnLst>
                                    <p:set>
                                      <p:cBhvr>
                                        <p:cTn id="31" dur="1" fill="hold">
                                          <p:stCondLst>
                                            <p:cond delay="0"/>
                                          </p:stCondLst>
                                        </p:cTn>
                                        <p:tgtEl>
                                          <p:spTgt spid="115"/>
                                        </p:tgtEl>
                                        <p:attrNameLst>
                                          <p:attrName>style.visibility</p:attrName>
                                        </p:attrNameLst>
                                      </p:cBhvr>
                                      <p:to>
                                        <p:strVal val="visible"/>
                                      </p:to>
                                    </p:set>
                                  </p:childTnLst>
                                </p:cTn>
                              </p:par>
                              <p:par>
                                <p:cTn id="32" presetID="0" presetClass="path" presetSubtype="0" repeatCount="indefinite" accel="50000" decel="50000" fill="hold" grpId="1" nodeType="withEffect">
                                  <p:stCondLst>
                                    <p:cond delay="0"/>
                                  </p:stCondLst>
                                  <p:childTnLst>
                                    <p:animMotion origin="layout" path="M -0.00296 -0.00231 L 0.03645 0.03727 " pathEditMode="relative" rAng="0" ptsTypes="AA">
                                      <p:cBhvr>
                                        <p:cTn id="33" dur="2000" fill="hold"/>
                                        <p:tgtEl>
                                          <p:spTgt spid="115"/>
                                        </p:tgtEl>
                                        <p:attrNameLst>
                                          <p:attrName>ppt_x</p:attrName>
                                          <p:attrName>ppt_y</p:attrName>
                                        </p:attrNameLst>
                                      </p:cBhvr>
                                      <p:rCtr x="1962" y="1968"/>
                                    </p:animMotion>
                                  </p:childTnLst>
                                </p:cTn>
                              </p:par>
                              <p:par>
                                <p:cTn id="34" presetID="1" presetClass="entr" presetSubtype="0" fill="hold" grpId="0" nodeType="withEffect">
                                  <p:stCondLst>
                                    <p:cond delay="0"/>
                                  </p:stCondLst>
                                  <p:childTnLst>
                                    <p:set>
                                      <p:cBhvr>
                                        <p:cTn id="35" dur="1" fill="hold">
                                          <p:stCondLst>
                                            <p:cond delay="0"/>
                                          </p:stCondLst>
                                        </p:cTn>
                                        <p:tgtEl>
                                          <p:spTgt spid="116"/>
                                        </p:tgtEl>
                                        <p:attrNameLst>
                                          <p:attrName>style.visibility</p:attrName>
                                        </p:attrNameLst>
                                      </p:cBhvr>
                                      <p:to>
                                        <p:strVal val="visible"/>
                                      </p:to>
                                    </p:set>
                                  </p:childTnLst>
                                </p:cTn>
                              </p:par>
                              <p:par>
                                <p:cTn id="36" presetID="0" presetClass="path" presetSubtype="0" repeatCount="indefinite" accel="50000" decel="50000" fill="hold" grpId="1" nodeType="withEffect">
                                  <p:stCondLst>
                                    <p:cond delay="0"/>
                                  </p:stCondLst>
                                  <p:childTnLst>
                                    <p:animMotion origin="layout" path="M 0.00226 -0.0257 L 0.01268 0.0588 " pathEditMode="relative" rAng="0" ptsTypes="AA">
                                      <p:cBhvr>
                                        <p:cTn id="37" dur="2000" fill="hold"/>
                                        <p:tgtEl>
                                          <p:spTgt spid="116"/>
                                        </p:tgtEl>
                                        <p:attrNameLst>
                                          <p:attrName>ppt_x</p:attrName>
                                          <p:attrName>ppt_y</p:attrName>
                                        </p:attrNameLst>
                                      </p:cBhvr>
                                      <p:rCtr x="521" y="4213"/>
                                    </p:animMotion>
                                  </p:childTnLst>
                                  <p:subTnLst>
                                    <p:set>
                                      <p:cBhvr override="childStyle">
                                        <p:cTn dur="1" fill="hold" display="0" masterRel="sameClick" afterEffect="1">
                                          <p:stCondLst>
                                            <p:cond evt="end" delay="0">
                                              <p:tn val="36"/>
                                            </p:cond>
                                          </p:stCondLst>
                                        </p:cTn>
                                        <p:tgtEl>
                                          <p:spTgt spid="116"/>
                                        </p:tgtEl>
                                        <p:attrNameLst>
                                          <p:attrName>style.visibility</p:attrName>
                                        </p:attrNameLst>
                                      </p:cBhvr>
                                      <p:to>
                                        <p:strVal val="hidden"/>
                                      </p:to>
                                    </p:set>
                                  </p:subTnLst>
                                </p:cTn>
                              </p:par>
                              <p:par>
                                <p:cTn id="38" presetID="1" presetClass="entr" presetSubtype="0" fill="hold" grpId="0" nodeType="withEffect">
                                  <p:stCondLst>
                                    <p:cond delay="0"/>
                                  </p:stCondLst>
                                  <p:childTnLst>
                                    <p:set>
                                      <p:cBhvr>
                                        <p:cTn id="39" dur="1" fill="hold">
                                          <p:stCondLst>
                                            <p:cond delay="0"/>
                                          </p:stCondLst>
                                        </p:cTn>
                                        <p:tgtEl>
                                          <p:spTgt spid="118"/>
                                        </p:tgtEl>
                                        <p:attrNameLst>
                                          <p:attrName>style.visibility</p:attrName>
                                        </p:attrNameLst>
                                      </p:cBhvr>
                                      <p:to>
                                        <p:strVal val="visible"/>
                                      </p:to>
                                    </p:set>
                                  </p:childTnLst>
                                </p:cTn>
                              </p:par>
                              <p:par>
                                <p:cTn id="40" presetID="0" presetClass="path" presetSubtype="0" repeatCount="indefinite" accel="50000" decel="50000" fill="hold" grpId="1" nodeType="withEffect">
                                  <p:stCondLst>
                                    <p:cond delay="0"/>
                                  </p:stCondLst>
                                  <p:childTnLst>
                                    <p:animMotion origin="layout" path="M 3.61111E-6 3.7037E-7 L -0.05573 -0.08171 " pathEditMode="relative" rAng="0" ptsTypes="AA">
                                      <p:cBhvr>
                                        <p:cTn id="41" dur="2000" fill="hold"/>
                                        <p:tgtEl>
                                          <p:spTgt spid="118"/>
                                        </p:tgtEl>
                                        <p:attrNameLst>
                                          <p:attrName>ppt_x</p:attrName>
                                          <p:attrName>ppt_y</p:attrName>
                                        </p:attrNameLst>
                                      </p:cBhvr>
                                      <p:rCtr x="-2795" y="-4097"/>
                                    </p:animMotion>
                                  </p:childTnLst>
                                </p:cTn>
                              </p:par>
                              <p:par>
                                <p:cTn id="42" presetID="1" presetClass="entr" presetSubtype="0" fill="hold" grpId="0" nodeType="withEffect">
                                  <p:stCondLst>
                                    <p:cond delay="0"/>
                                  </p:stCondLst>
                                  <p:childTnLst>
                                    <p:set>
                                      <p:cBhvr>
                                        <p:cTn id="43" dur="1" fill="hold">
                                          <p:stCondLst>
                                            <p:cond delay="0"/>
                                          </p:stCondLst>
                                        </p:cTn>
                                        <p:tgtEl>
                                          <p:spTgt spid="119"/>
                                        </p:tgtEl>
                                        <p:attrNameLst>
                                          <p:attrName>style.visibility</p:attrName>
                                        </p:attrNameLst>
                                      </p:cBhvr>
                                      <p:to>
                                        <p:strVal val="visible"/>
                                      </p:to>
                                    </p:set>
                                  </p:childTnLst>
                                </p:cTn>
                              </p:par>
                              <p:par>
                                <p:cTn id="44" presetID="0" presetClass="path" presetSubtype="0" repeatCount="indefinite" accel="50000" decel="50000" fill="hold" grpId="1" nodeType="withEffect">
                                  <p:stCondLst>
                                    <p:cond delay="0"/>
                                  </p:stCondLst>
                                  <p:childTnLst>
                                    <p:animMotion origin="layout" path="M 4.44444E-6 7.40741E-7 L -0.00764 0.0412 " pathEditMode="relative" rAng="0" ptsTypes="AA">
                                      <p:cBhvr>
                                        <p:cTn id="45" dur="2000" fill="hold"/>
                                        <p:tgtEl>
                                          <p:spTgt spid="119"/>
                                        </p:tgtEl>
                                        <p:attrNameLst>
                                          <p:attrName>ppt_x</p:attrName>
                                          <p:attrName>ppt_y</p:attrName>
                                        </p:attrNameLst>
                                      </p:cBhvr>
                                      <p:rCtr x="-382" y="2060"/>
                                    </p:animMotion>
                                  </p:childTnLst>
                                </p:cTn>
                              </p:par>
                              <p:par>
                                <p:cTn id="46" presetID="1" presetClass="entr" presetSubtype="0" fill="hold" grpId="0" nodeType="withEffect">
                                  <p:stCondLst>
                                    <p:cond delay="0"/>
                                  </p:stCondLst>
                                  <p:childTnLst>
                                    <p:set>
                                      <p:cBhvr>
                                        <p:cTn id="47" dur="1" fill="hold">
                                          <p:stCondLst>
                                            <p:cond delay="0"/>
                                          </p:stCondLst>
                                        </p:cTn>
                                        <p:tgtEl>
                                          <p:spTgt spid="120"/>
                                        </p:tgtEl>
                                        <p:attrNameLst>
                                          <p:attrName>style.visibility</p:attrName>
                                        </p:attrNameLst>
                                      </p:cBhvr>
                                      <p:to>
                                        <p:strVal val="visible"/>
                                      </p:to>
                                    </p:set>
                                  </p:childTnLst>
                                </p:cTn>
                              </p:par>
                              <p:par>
                                <p:cTn id="48" presetID="0" presetClass="path" presetSubtype="0" repeatCount="indefinite" accel="50000" decel="50000" fill="hold" grpId="1" nodeType="withEffect">
                                  <p:stCondLst>
                                    <p:cond delay="0"/>
                                  </p:stCondLst>
                                  <p:childTnLst>
                                    <p:animMotion origin="layout" path="M 0 2.22222E-6 L -0.0467 -0.02778 " pathEditMode="relative" rAng="0" ptsTypes="AA">
                                      <p:cBhvr>
                                        <p:cTn id="49" dur="2000" fill="hold"/>
                                        <p:tgtEl>
                                          <p:spTgt spid="120"/>
                                        </p:tgtEl>
                                        <p:attrNameLst>
                                          <p:attrName>ppt_x</p:attrName>
                                          <p:attrName>ppt_y</p:attrName>
                                        </p:attrNameLst>
                                      </p:cBhvr>
                                      <p:rCtr x="-2344" y="-1389"/>
                                    </p:animMotion>
                                  </p:childTnLst>
                                  <p:subTnLst>
                                    <p:set>
                                      <p:cBhvr override="childStyle">
                                        <p:cTn dur="1" fill="hold" display="0" masterRel="sameClick" afterEffect="1">
                                          <p:stCondLst>
                                            <p:cond evt="end" delay="0">
                                              <p:tn val="48"/>
                                            </p:cond>
                                          </p:stCondLst>
                                        </p:cTn>
                                        <p:tgtEl>
                                          <p:spTgt spid="120"/>
                                        </p:tgtEl>
                                        <p:attrNameLst>
                                          <p:attrName>style.visibility</p:attrName>
                                        </p:attrNameLst>
                                      </p:cBhvr>
                                      <p:to>
                                        <p:strVal val="hidden"/>
                                      </p:to>
                                    </p:set>
                                  </p:subTnLst>
                                </p:cTn>
                              </p:par>
                              <p:par>
                                <p:cTn id="50" presetID="1" presetClass="entr" presetSubtype="0" fill="hold" grpId="0" nodeType="withEffect">
                                  <p:stCondLst>
                                    <p:cond delay="0"/>
                                  </p:stCondLst>
                                  <p:childTnLst>
                                    <p:set>
                                      <p:cBhvr>
                                        <p:cTn id="51" dur="1" fill="hold">
                                          <p:stCondLst>
                                            <p:cond delay="0"/>
                                          </p:stCondLst>
                                        </p:cTn>
                                        <p:tgtEl>
                                          <p:spTgt spid="121"/>
                                        </p:tgtEl>
                                        <p:attrNameLst>
                                          <p:attrName>style.visibility</p:attrName>
                                        </p:attrNameLst>
                                      </p:cBhvr>
                                      <p:to>
                                        <p:strVal val="visible"/>
                                      </p:to>
                                    </p:set>
                                  </p:childTnLst>
                                </p:cTn>
                              </p:par>
                              <p:par>
                                <p:cTn id="52" presetID="0" presetClass="path" presetSubtype="0" repeatCount="indefinite" accel="50000" decel="50000" fill="hold" grpId="1" nodeType="withEffect">
                                  <p:stCondLst>
                                    <p:cond delay="0"/>
                                  </p:stCondLst>
                                  <p:childTnLst>
                                    <p:animMotion origin="layout" path="M 4.44444E-6 -3.7037E-6 L -0.02344 -0.05787 " pathEditMode="relative" rAng="0" ptsTypes="AA">
                                      <p:cBhvr>
                                        <p:cTn id="53" dur="2000" fill="hold"/>
                                        <p:tgtEl>
                                          <p:spTgt spid="121"/>
                                        </p:tgtEl>
                                        <p:attrNameLst>
                                          <p:attrName>ppt_x</p:attrName>
                                          <p:attrName>ppt_y</p:attrName>
                                        </p:attrNameLst>
                                      </p:cBhvr>
                                      <p:rCtr x="-1181" y="-2894"/>
                                    </p:animMotion>
                                  </p:childTnLst>
                                </p:cTn>
                              </p:par>
                              <p:par>
                                <p:cTn id="54" presetID="1" presetClass="entr" presetSubtype="0" fill="hold" grpId="0" nodeType="withEffect">
                                  <p:stCondLst>
                                    <p:cond delay="0"/>
                                  </p:stCondLst>
                                  <p:childTnLst>
                                    <p:set>
                                      <p:cBhvr>
                                        <p:cTn id="55" dur="1" fill="hold">
                                          <p:stCondLst>
                                            <p:cond delay="0"/>
                                          </p:stCondLst>
                                        </p:cTn>
                                        <p:tgtEl>
                                          <p:spTgt spid="127"/>
                                        </p:tgtEl>
                                        <p:attrNameLst>
                                          <p:attrName>style.visibility</p:attrName>
                                        </p:attrNameLst>
                                      </p:cBhvr>
                                      <p:to>
                                        <p:strVal val="visible"/>
                                      </p:to>
                                    </p:set>
                                  </p:childTnLst>
                                </p:cTn>
                              </p:par>
                              <p:par>
                                <p:cTn id="56" presetID="0" presetClass="path" presetSubtype="0" repeatCount="indefinite" accel="50000" decel="50000" fill="hold" grpId="1" nodeType="withEffect">
                                  <p:stCondLst>
                                    <p:cond delay="0"/>
                                  </p:stCondLst>
                                  <p:childTnLst>
                                    <p:animMotion origin="layout" path="M 3.61111E-6 -4.07407E-6 L -0.00799 -0.05254 " pathEditMode="relative" rAng="0" ptsTypes="AA">
                                      <p:cBhvr>
                                        <p:cTn id="57" dur="2000" fill="hold"/>
                                        <p:tgtEl>
                                          <p:spTgt spid="127"/>
                                        </p:tgtEl>
                                        <p:attrNameLst>
                                          <p:attrName>ppt_x</p:attrName>
                                          <p:attrName>ppt_y</p:attrName>
                                        </p:attrNameLst>
                                      </p:cBhvr>
                                      <p:rCtr x="-399" y="-2639"/>
                                    </p:animMotion>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99" grpId="1" animBg="1"/>
      <p:bldP spid="101" grpId="0" animBg="1"/>
      <p:bldP spid="102" grpId="0" animBg="1"/>
      <p:bldP spid="102" grpId="1" animBg="1"/>
      <p:bldP spid="111" grpId="0" animBg="1"/>
      <p:bldP spid="111" grpId="1" animBg="1"/>
      <p:bldP spid="112" grpId="0" animBg="1"/>
      <p:bldP spid="112" grpId="1" animBg="1"/>
      <p:bldP spid="115" grpId="0" animBg="1"/>
      <p:bldP spid="115" grpId="1" animBg="1"/>
      <p:bldP spid="116" grpId="0" animBg="1"/>
      <p:bldP spid="116" grpId="1" animBg="1"/>
      <p:bldP spid="117" grpId="0" animBg="1"/>
      <p:bldP spid="118" grpId="0" animBg="1"/>
      <p:bldP spid="118" grpId="1" animBg="1"/>
      <p:bldP spid="119" grpId="0" animBg="1"/>
      <p:bldP spid="119" grpId="1" animBg="1"/>
      <p:bldP spid="120" grpId="0" animBg="1"/>
      <p:bldP spid="120" grpId="1" animBg="1"/>
      <p:bldP spid="121" grpId="0" animBg="1"/>
      <p:bldP spid="121" grpId="1" animBg="1"/>
      <p:bldP spid="127" grpId="0" animBg="1"/>
      <p:bldP spid="1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0811" y="1232452"/>
            <a:ext cx="3631937" cy="4673618"/>
          </a:xfrm>
          <a:prstGeom prst="rect">
            <a:avLst/>
          </a:prstGeom>
        </p:spPr>
      </p:pic>
      <p:pic>
        <p:nvPicPr>
          <p:cNvPr id="1028" name="Picture 4" descr="C:\Users\emeli_000\Desktop\Hesiod_results\frontF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flipV="1">
            <a:off x="4921247" y="1341663"/>
            <a:ext cx="3497956" cy="45644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20111" y="5906070"/>
            <a:ext cx="4023889" cy="923330"/>
          </a:xfrm>
          <a:prstGeom prst="rect">
            <a:avLst/>
          </a:prstGeom>
          <a:noFill/>
        </p:spPr>
        <p:txBody>
          <a:bodyPr wrap="square" rtlCol="0">
            <a:spAutoFit/>
          </a:bodyPr>
          <a:lstStyle/>
          <a:p>
            <a:r>
              <a:rPr lang="fr-FR" dirty="0" err="1"/>
              <a:t>Beam</a:t>
            </a:r>
            <a:r>
              <a:rPr lang="fr-FR" dirty="0"/>
              <a:t> size –</a:t>
            </a:r>
            <a:r>
              <a:rPr lang="fr-FR" dirty="0" err="1"/>
              <a:t>Step</a:t>
            </a:r>
            <a:r>
              <a:rPr lang="fr-FR" dirty="0"/>
              <a:t> size 200x200µm²</a:t>
            </a:r>
          </a:p>
          <a:p>
            <a:r>
              <a:rPr lang="fr-FR" dirty="0" err="1"/>
              <a:t>Dwell</a:t>
            </a:r>
            <a:r>
              <a:rPr lang="fr-FR" dirty="0"/>
              <a:t> time 10ms/point - Att (6)</a:t>
            </a:r>
            <a:endParaRPr lang="en-US" dirty="0"/>
          </a:p>
          <a:p>
            <a:endParaRPr lang="en-US" dirty="0"/>
          </a:p>
        </p:txBody>
      </p:sp>
      <p:sp>
        <p:nvSpPr>
          <p:cNvPr id="10" name="TextBox 9"/>
          <p:cNvSpPr txBox="1"/>
          <p:nvPr/>
        </p:nvSpPr>
        <p:spPr>
          <a:xfrm>
            <a:off x="4874856" y="99562"/>
            <a:ext cx="4023889" cy="646331"/>
          </a:xfrm>
          <a:prstGeom prst="rect">
            <a:avLst/>
          </a:prstGeom>
          <a:noFill/>
        </p:spPr>
        <p:txBody>
          <a:bodyPr wrap="square" rtlCol="0">
            <a:spAutoFit/>
          </a:bodyPr>
          <a:lstStyle/>
          <a:p>
            <a:pPr algn="ctr"/>
            <a:r>
              <a:rPr lang="fr-FR" dirty="0">
                <a:solidFill>
                  <a:schemeClr val="bg1"/>
                </a:solidFill>
              </a:rPr>
              <a:t>Fe K- line</a:t>
            </a:r>
            <a:endParaRPr lang="en-US" dirty="0">
              <a:solidFill>
                <a:schemeClr val="bg1"/>
              </a:solidFill>
            </a:endParaRPr>
          </a:p>
          <a:p>
            <a:endParaRPr lang="en-US" dirty="0">
              <a:solidFill>
                <a:schemeClr val="bg1"/>
              </a:solidFill>
            </a:endParaRPr>
          </a:p>
        </p:txBody>
      </p:sp>
      <p:sp>
        <p:nvSpPr>
          <p:cNvPr id="6" name="Title 1"/>
          <p:cNvSpPr>
            <a:spLocks noGrp="1"/>
          </p:cNvSpPr>
          <p:nvPr>
            <p:ph type="title"/>
          </p:nvPr>
        </p:nvSpPr>
        <p:spPr>
          <a:xfrm>
            <a:off x="587278" y="13816"/>
            <a:ext cx="8229600" cy="1143000"/>
          </a:xfrm>
        </p:spPr>
        <p:txBody>
          <a:bodyPr>
            <a:noAutofit/>
          </a:bodyPr>
          <a:lstStyle/>
          <a:p>
            <a:r>
              <a:rPr lang="en-US" sz="3200" dirty="0">
                <a:solidFill>
                  <a:srgbClr val="FFFFFF"/>
                </a:solidFill>
              </a:rPr>
              <a:t>XRF maps let you see the invisible!</a:t>
            </a:r>
          </a:p>
        </p:txBody>
      </p:sp>
      <p:sp>
        <p:nvSpPr>
          <p:cNvPr id="7" name="TextBox 6"/>
          <p:cNvSpPr txBox="1"/>
          <p:nvPr/>
        </p:nvSpPr>
        <p:spPr>
          <a:xfrm>
            <a:off x="850811" y="878509"/>
            <a:ext cx="3585413" cy="707886"/>
          </a:xfrm>
          <a:prstGeom prst="rect">
            <a:avLst/>
          </a:prstGeom>
          <a:noFill/>
        </p:spPr>
        <p:txBody>
          <a:bodyPr wrap="square" rtlCol="0">
            <a:spAutoFit/>
          </a:bodyPr>
          <a:lstStyle/>
          <a:p>
            <a:pPr algn="ctr"/>
            <a:r>
              <a:rPr lang="en-US" sz="2000"/>
              <a:t>Hesiod Manuscript (RGB Image)</a:t>
            </a:r>
            <a:endParaRPr lang="en-US" sz="2000" dirty="0"/>
          </a:p>
          <a:p>
            <a:pPr algn="ctr"/>
            <a:endParaRPr lang="en-US" sz="2000" dirty="0"/>
          </a:p>
        </p:txBody>
      </p:sp>
      <p:sp>
        <p:nvSpPr>
          <p:cNvPr id="8" name="TextBox 7"/>
          <p:cNvSpPr txBox="1"/>
          <p:nvPr/>
        </p:nvSpPr>
        <p:spPr>
          <a:xfrm>
            <a:off x="4921247" y="878509"/>
            <a:ext cx="3585413" cy="707886"/>
          </a:xfrm>
          <a:prstGeom prst="rect">
            <a:avLst/>
          </a:prstGeom>
          <a:noFill/>
        </p:spPr>
        <p:txBody>
          <a:bodyPr wrap="square" rtlCol="0">
            <a:spAutoFit/>
          </a:bodyPr>
          <a:lstStyle/>
          <a:p>
            <a:pPr algn="ctr"/>
            <a:r>
              <a:rPr lang="en-US" sz="2000" dirty="0"/>
              <a:t>XRF Map (Iron)</a:t>
            </a:r>
          </a:p>
          <a:p>
            <a:pPr algn="ctr"/>
            <a:endParaRPr lang="en-US" sz="2000" dirty="0"/>
          </a:p>
        </p:txBody>
      </p:sp>
    </p:spTree>
    <p:extLst>
      <p:ext uri="{BB962C8B-B14F-4D97-AF65-F5344CB8AC3E}">
        <p14:creationId xmlns:p14="http://schemas.microsoft.com/office/powerpoint/2010/main" val="142858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6" descr="DSC_000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240667" y="918061"/>
            <a:ext cx="3784600" cy="4650567"/>
          </a:xfrm>
          <a:prstGeom prst="rect">
            <a:avLst/>
          </a:prstGeom>
          <a:noFill/>
        </p:spPr>
      </p:pic>
      <p:grpSp>
        <p:nvGrpSpPr>
          <p:cNvPr id="15" name="Group 14"/>
          <p:cNvGrpSpPr/>
          <p:nvPr/>
        </p:nvGrpSpPr>
        <p:grpSpPr>
          <a:xfrm>
            <a:off x="4139983" y="1"/>
            <a:ext cx="4635718" cy="6019800"/>
            <a:chOff x="4139982" y="364063"/>
            <a:chExt cx="4895945" cy="6316137"/>
          </a:xfrm>
        </p:grpSpPr>
        <p:pic>
          <p:nvPicPr>
            <p:cNvPr id="4" name="Picture 3" descr="Screen Shot 2016-05-05 at 3.25.3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64759" y="3589865"/>
              <a:ext cx="2371168" cy="3090335"/>
            </a:xfrm>
            <a:prstGeom prst="rect">
              <a:avLst/>
            </a:prstGeom>
          </p:spPr>
        </p:pic>
        <p:grpSp>
          <p:nvGrpSpPr>
            <p:cNvPr id="13" name="Group 12"/>
            <p:cNvGrpSpPr/>
            <p:nvPr/>
          </p:nvGrpSpPr>
          <p:grpSpPr>
            <a:xfrm>
              <a:off x="4139982" y="364063"/>
              <a:ext cx="4895945" cy="6256871"/>
              <a:chOff x="4139982" y="364063"/>
              <a:chExt cx="4895945" cy="6256871"/>
            </a:xfrm>
          </p:grpSpPr>
          <p:pic>
            <p:nvPicPr>
              <p:cNvPr id="2" name="Picture 1" descr="Screen Shot 2016-05-05 at 3.24.40 PM.png"/>
              <p:cNvPicPr>
                <a:picLocks noChangeAspect="1"/>
              </p:cNvPicPr>
              <p:nvPr/>
            </p:nvPicPr>
            <p:blipFill rotWithShape="1">
              <a:blip r:embed="rId4" cstate="email">
                <a:extLst>
                  <a:ext uri="{28A0092B-C50C-407E-A947-70E740481C1C}">
                    <a14:useLocalDpi xmlns:a14="http://schemas.microsoft.com/office/drawing/2010/main"/>
                  </a:ext>
                </a:extLst>
              </a:blip>
              <a:srcRect t="-276"/>
              <a:stretch/>
            </p:blipFill>
            <p:spPr>
              <a:xfrm rot="10800000">
                <a:off x="4199465" y="375727"/>
                <a:ext cx="2315831" cy="3078670"/>
              </a:xfrm>
              <a:prstGeom prst="rect">
                <a:avLst/>
              </a:prstGeom>
            </p:spPr>
          </p:pic>
          <p:pic>
            <p:nvPicPr>
              <p:cNvPr id="3" name="Picture 2" descr="Screen Shot 2016-05-05 at 3.25.15 P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4522" y="364063"/>
                <a:ext cx="2381405" cy="3090335"/>
              </a:xfrm>
              <a:prstGeom prst="rect">
                <a:avLst/>
              </a:prstGeom>
            </p:spPr>
          </p:pic>
          <p:pic>
            <p:nvPicPr>
              <p:cNvPr id="5" name="Picture 4" descr="Screen Shot 2016-05-05 at 3.29.16 PM.pn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199464" y="3657600"/>
                <a:ext cx="2307367" cy="2963334"/>
              </a:xfrm>
              <a:prstGeom prst="rect">
                <a:avLst/>
              </a:prstGeom>
            </p:spPr>
          </p:pic>
          <p:sp>
            <p:nvSpPr>
              <p:cNvPr id="8" name="TextBox 7"/>
              <p:cNvSpPr txBox="1"/>
              <p:nvPr/>
            </p:nvSpPr>
            <p:spPr>
              <a:xfrm>
                <a:off x="4199465" y="367261"/>
                <a:ext cx="742924" cy="369332"/>
              </a:xfrm>
              <a:prstGeom prst="rect">
                <a:avLst/>
              </a:prstGeom>
              <a:solidFill>
                <a:srgbClr val="000000"/>
              </a:solidFill>
            </p:spPr>
            <p:txBody>
              <a:bodyPr wrap="none" rtlCol="0">
                <a:spAutoFit/>
              </a:bodyPr>
              <a:lstStyle/>
              <a:p>
                <a:r>
                  <a:rPr lang="en-US" dirty="0" err="1"/>
                  <a:t>Pb</a:t>
                </a:r>
                <a:r>
                  <a:rPr lang="en-US" dirty="0"/>
                  <a:t> </a:t>
                </a:r>
                <a:r>
                  <a:rPr lang="en-US" dirty="0" err="1"/>
                  <a:t>K</a:t>
                </a:r>
                <a:r>
                  <a:rPr lang="en-US" dirty="0" err="1">
                    <a:latin typeface="Symbol" charset="2"/>
                    <a:cs typeface="Symbol" charset="2"/>
                  </a:rPr>
                  <a:t>a</a:t>
                </a:r>
                <a:endParaRPr lang="en-US" dirty="0">
                  <a:latin typeface="Symbol" charset="2"/>
                  <a:cs typeface="Symbol" charset="2"/>
                </a:endParaRPr>
              </a:p>
            </p:txBody>
          </p:sp>
          <p:sp>
            <p:nvSpPr>
              <p:cNvPr id="9" name="TextBox 8"/>
              <p:cNvSpPr txBox="1"/>
              <p:nvPr/>
            </p:nvSpPr>
            <p:spPr>
              <a:xfrm>
                <a:off x="6662989" y="375728"/>
                <a:ext cx="754872" cy="369332"/>
              </a:xfrm>
              <a:prstGeom prst="rect">
                <a:avLst/>
              </a:prstGeom>
              <a:solidFill>
                <a:srgbClr val="000000"/>
              </a:solidFill>
            </p:spPr>
            <p:txBody>
              <a:bodyPr wrap="none" rtlCol="0">
                <a:spAutoFit/>
              </a:bodyPr>
              <a:lstStyle/>
              <a:p>
                <a:r>
                  <a:rPr lang="en-US" dirty="0"/>
                  <a:t>Hg </a:t>
                </a:r>
                <a:r>
                  <a:rPr lang="en-US" dirty="0" err="1"/>
                  <a:t>K</a:t>
                </a:r>
                <a:r>
                  <a:rPr lang="en-US" dirty="0" err="1">
                    <a:latin typeface="Symbol" charset="2"/>
                    <a:cs typeface="Symbol" charset="2"/>
                  </a:rPr>
                  <a:t>a</a:t>
                </a:r>
                <a:endParaRPr lang="en-US" dirty="0">
                  <a:latin typeface="Symbol" charset="2"/>
                  <a:cs typeface="Symbol" charset="2"/>
                </a:endParaRPr>
              </a:p>
            </p:txBody>
          </p:sp>
          <p:sp>
            <p:nvSpPr>
              <p:cNvPr id="10" name="TextBox 9"/>
              <p:cNvSpPr txBox="1"/>
              <p:nvPr/>
            </p:nvSpPr>
            <p:spPr>
              <a:xfrm>
                <a:off x="4139982" y="3593060"/>
                <a:ext cx="723312" cy="369332"/>
              </a:xfrm>
              <a:prstGeom prst="rect">
                <a:avLst/>
              </a:prstGeom>
              <a:solidFill>
                <a:srgbClr val="000000"/>
              </a:solidFill>
            </p:spPr>
            <p:txBody>
              <a:bodyPr wrap="none" rtlCol="0">
                <a:spAutoFit/>
              </a:bodyPr>
              <a:lstStyle/>
              <a:p>
                <a:r>
                  <a:rPr lang="en-US" dirty="0"/>
                  <a:t>Fe </a:t>
                </a:r>
                <a:r>
                  <a:rPr lang="en-US" dirty="0" err="1"/>
                  <a:t>K</a:t>
                </a:r>
                <a:r>
                  <a:rPr lang="en-US" dirty="0" err="1">
                    <a:latin typeface="Symbol" charset="2"/>
                    <a:cs typeface="Symbol" charset="2"/>
                  </a:rPr>
                  <a:t>a</a:t>
                </a:r>
                <a:endParaRPr lang="en-US" dirty="0">
                  <a:latin typeface="Symbol" charset="2"/>
                  <a:cs typeface="Symbol" charset="2"/>
                </a:endParaRPr>
              </a:p>
            </p:txBody>
          </p:sp>
          <p:sp>
            <p:nvSpPr>
              <p:cNvPr id="11" name="TextBox 10"/>
              <p:cNvSpPr txBox="1"/>
              <p:nvPr/>
            </p:nvSpPr>
            <p:spPr>
              <a:xfrm>
                <a:off x="6545295" y="3593060"/>
                <a:ext cx="746756" cy="369332"/>
              </a:xfrm>
              <a:prstGeom prst="rect">
                <a:avLst/>
              </a:prstGeom>
              <a:solidFill>
                <a:srgbClr val="000000"/>
              </a:solidFill>
            </p:spPr>
            <p:txBody>
              <a:bodyPr wrap="none" rtlCol="0">
                <a:spAutoFit/>
              </a:bodyPr>
              <a:lstStyle/>
              <a:p>
                <a:r>
                  <a:rPr lang="en-US" dirty="0"/>
                  <a:t>Cu </a:t>
                </a:r>
                <a:r>
                  <a:rPr lang="en-US" dirty="0" err="1"/>
                  <a:t>K</a:t>
                </a:r>
                <a:r>
                  <a:rPr lang="en-US" dirty="0" err="1">
                    <a:latin typeface="Symbol" charset="2"/>
                    <a:cs typeface="Symbol" charset="2"/>
                  </a:rPr>
                  <a:t>a</a:t>
                </a:r>
                <a:endParaRPr lang="en-US" dirty="0">
                  <a:latin typeface="Symbol" charset="2"/>
                  <a:cs typeface="Symbol" charset="2"/>
                </a:endParaRPr>
              </a:p>
            </p:txBody>
          </p:sp>
        </p:grpSp>
      </p:grpSp>
      <p:sp>
        <p:nvSpPr>
          <p:cNvPr id="12" name="Rectangle 11"/>
          <p:cNvSpPr/>
          <p:nvPr/>
        </p:nvSpPr>
        <p:spPr>
          <a:xfrm>
            <a:off x="6197600" y="3158067"/>
            <a:ext cx="309231" cy="29633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descr="Screen Shot 2016-05-05 at 3.26.26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4591821" y="918061"/>
            <a:ext cx="3578417" cy="4650567"/>
          </a:xfrm>
          <a:prstGeom prst="rect">
            <a:avLst/>
          </a:prstGeom>
        </p:spPr>
      </p:pic>
      <p:sp>
        <p:nvSpPr>
          <p:cNvPr id="16" name="TextBox 15"/>
          <p:cNvSpPr txBox="1"/>
          <p:nvPr/>
        </p:nvSpPr>
        <p:spPr>
          <a:xfrm>
            <a:off x="262248" y="548729"/>
            <a:ext cx="3763019" cy="369332"/>
          </a:xfrm>
          <a:prstGeom prst="rect">
            <a:avLst/>
          </a:prstGeom>
          <a:noFill/>
        </p:spPr>
        <p:txBody>
          <a:bodyPr wrap="none" rtlCol="0">
            <a:spAutoFit/>
          </a:bodyPr>
          <a:lstStyle/>
          <a:p>
            <a:r>
              <a:rPr lang="en-US" dirty="0"/>
              <a:t>XRF Re-colorization of Hidden Layers </a:t>
            </a:r>
          </a:p>
        </p:txBody>
      </p:sp>
      <p:sp>
        <p:nvSpPr>
          <p:cNvPr id="17" name="TextBox 16"/>
          <p:cNvSpPr txBox="1"/>
          <p:nvPr/>
        </p:nvSpPr>
        <p:spPr>
          <a:xfrm>
            <a:off x="240667" y="5584154"/>
            <a:ext cx="3763019" cy="461665"/>
          </a:xfrm>
          <a:prstGeom prst="rect">
            <a:avLst/>
          </a:prstGeom>
          <a:noFill/>
        </p:spPr>
        <p:txBody>
          <a:bodyPr wrap="square" rtlCol="0">
            <a:spAutoFit/>
          </a:bodyPr>
          <a:lstStyle/>
          <a:p>
            <a:r>
              <a:rPr lang="en-US" sz="1200" dirty="0">
                <a:latin typeface="Calibri"/>
                <a:cs typeface="Calibri"/>
              </a:rPr>
              <a:t>Rembrandt, </a:t>
            </a:r>
            <a:r>
              <a:rPr lang="en-US" sz="1200" i="1" dirty="0"/>
              <a:t>An Old Man in Military Costume </a:t>
            </a:r>
            <a:r>
              <a:rPr lang="en-US" sz="1200" dirty="0"/>
              <a:t>(1630)</a:t>
            </a:r>
            <a:r>
              <a:rPr lang="en-US" sz="1200" dirty="0">
                <a:latin typeface="Calibri"/>
                <a:cs typeface="Calibri"/>
              </a:rPr>
              <a:t>, J. Paul Getty Museum,</a:t>
            </a:r>
            <a:r>
              <a:rPr lang="en-US" sz="1200" dirty="0"/>
              <a:t> 78.PB.246</a:t>
            </a:r>
            <a:r>
              <a:rPr lang="en-US" sz="1200" dirty="0">
                <a:latin typeface="Calibri"/>
                <a:cs typeface="Calibri"/>
              </a:rPr>
              <a:t> </a:t>
            </a:r>
          </a:p>
        </p:txBody>
      </p:sp>
      <p:sp>
        <p:nvSpPr>
          <p:cNvPr id="18" name="Rectangle 17"/>
          <p:cNvSpPr/>
          <p:nvPr/>
        </p:nvSpPr>
        <p:spPr>
          <a:xfrm>
            <a:off x="298719" y="6167971"/>
            <a:ext cx="6944918" cy="461665"/>
          </a:xfrm>
          <a:prstGeom prst="rect">
            <a:avLst/>
          </a:prstGeom>
        </p:spPr>
        <p:txBody>
          <a:bodyPr wrap="square">
            <a:spAutoFit/>
          </a:bodyPr>
          <a:lstStyle/>
          <a:p>
            <a:r>
              <a:rPr lang="en-US" sz="1200" dirty="0" err="1"/>
              <a:t>Trentelman</a:t>
            </a:r>
            <a:r>
              <a:rPr lang="en-US" sz="1200" dirty="0"/>
              <a:t>, Karen, et al. "</a:t>
            </a:r>
            <a:r>
              <a:rPr lang="en-US" sz="1200" i="1" dirty="0"/>
              <a:t>Rembrandt’s An Old Man in Military Costume</a:t>
            </a:r>
            <a:r>
              <a:rPr lang="en-US" sz="1200" dirty="0"/>
              <a:t>: the underlying image re-examined." </a:t>
            </a:r>
            <a:r>
              <a:rPr lang="en-US" sz="1200" i="1" dirty="0"/>
              <a:t>Applied Physics A</a:t>
            </a:r>
            <a:r>
              <a:rPr lang="en-US" sz="1200" dirty="0"/>
              <a:t> 121.3 (2015): 801-811.</a:t>
            </a:r>
          </a:p>
        </p:txBody>
      </p:sp>
    </p:spTree>
    <p:extLst>
      <p:ext uri="{BB962C8B-B14F-4D97-AF65-F5344CB8AC3E}">
        <p14:creationId xmlns:p14="http://schemas.microsoft.com/office/powerpoint/2010/main" val="77086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8" presetClass="emph" presetSubtype="0" fill="hold" nodeType="withEffect">
                                  <p:stCondLst>
                                    <p:cond delay="0"/>
                                  </p:stCondLst>
                                  <p:childTnLst>
                                    <p:animRot by="10800000">
                                      <p:cBhvr>
                                        <p:cTn id="10" dur="2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4172"/>
          </a:xfrm>
        </p:spPr>
        <p:txBody>
          <a:bodyPr>
            <a:normAutofit/>
          </a:bodyPr>
          <a:lstStyle/>
          <a:p>
            <a:r>
              <a:rPr lang="en-US" sz="3600"/>
              <a:t>XRF </a:t>
            </a:r>
            <a:r>
              <a:rPr lang="en-US" sz="3600" dirty="0"/>
              <a:t>Scanner Advantages &amp; Disadvantages</a:t>
            </a: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04124" y="1142119"/>
            <a:ext cx="2141401" cy="1584234"/>
          </a:xfrm>
          <a:prstGeom prst="rect">
            <a:avLst/>
          </a:prstGeom>
        </p:spPr>
      </p:pic>
      <p:sp>
        <p:nvSpPr>
          <p:cNvPr id="3" name="Content Placeholder 2"/>
          <p:cNvSpPr>
            <a:spLocks noGrp="1"/>
          </p:cNvSpPr>
          <p:nvPr>
            <p:ph idx="1"/>
          </p:nvPr>
        </p:nvSpPr>
        <p:spPr>
          <a:xfrm>
            <a:off x="320675" y="994172"/>
            <a:ext cx="6192441" cy="3538240"/>
          </a:xfrm>
        </p:spPr>
        <p:txBody>
          <a:bodyPr>
            <a:noAutofit/>
          </a:bodyPr>
          <a:lstStyle/>
          <a:p>
            <a:r>
              <a:rPr lang="en-US" sz="2800" dirty="0"/>
              <a:t>Advantages</a:t>
            </a:r>
          </a:p>
          <a:p>
            <a:pPr lvl="1"/>
            <a:r>
              <a:rPr lang="en-US" sz="2400" dirty="0"/>
              <a:t>Deep X-Ray penetration into hidden layers</a:t>
            </a:r>
          </a:p>
          <a:p>
            <a:pPr lvl="1"/>
            <a:r>
              <a:rPr lang="en-US" sz="2400" dirty="0"/>
              <a:t>Elemental composition for chemical characterization and provenance analysis</a:t>
            </a:r>
          </a:p>
          <a:p>
            <a:pPr lvl="1"/>
            <a:r>
              <a:rPr lang="en-US" sz="2400" dirty="0"/>
              <a:t>High spectral resolution (4096 channels)</a:t>
            </a:r>
          </a:p>
          <a:p>
            <a:r>
              <a:rPr lang="en-US" sz="2800" dirty="0"/>
              <a:t>Disadvantages</a:t>
            </a:r>
          </a:p>
          <a:p>
            <a:pPr lvl="1"/>
            <a:r>
              <a:rPr lang="en-US" sz="2400" dirty="0"/>
              <a:t>Low Signal-to-Noise-Ratio (SNR)</a:t>
            </a:r>
          </a:p>
          <a:p>
            <a:pPr lvl="1"/>
            <a:r>
              <a:rPr lang="en-US" sz="2400" dirty="0"/>
              <a:t>Slow raster scan process -&gt; Low spatial resolution</a:t>
            </a:r>
          </a:p>
        </p:txBody>
      </p:sp>
      <p:pic>
        <p:nvPicPr>
          <p:cNvPr id="5" name="Bedroom_3 (Converte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44549" y="4786106"/>
            <a:ext cx="914400" cy="904875"/>
          </a:xfrm>
          <a:prstGeom prst="rect">
            <a:avLst/>
          </a:prstGeom>
        </p:spPr>
      </p:pic>
      <p:sp>
        <p:nvSpPr>
          <p:cNvPr id="8" name="Rectangle 7"/>
          <p:cNvSpPr/>
          <p:nvPr/>
        </p:nvSpPr>
        <p:spPr>
          <a:xfrm>
            <a:off x="952500" y="5113678"/>
            <a:ext cx="7206449" cy="830997"/>
          </a:xfrm>
          <a:prstGeom prst="rect">
            <a:avLst/>
          </a:prstGeom>
          <a:ln>
            <a:solidFill>
              <a:srgbClr val="FFC000"/>
            </a:solidFill>
          </a:ln>
        </p:spPr>
        <p:txBody>
          <a:bodyPr wrap="square">
            <a:spAutoFit/>
          </a:bodyPr>
          <a:lstStyle/>
          <a:p>
            <a:pPr lvl="1" algn="ctr"/>
            <a:r>
              <a:rPr lang="en-US" sz="2400" dirty="0">
                <a:solidFill>
                  <a:srgbClr val="FFC000"/>
                </a:solidFill>
              </a:rPr>
              <a:t>A typical XRF scan takes 2sec/pixel -&gt; 20,000 s (6hr) for a 100x100 XRF map)</a:t>
            </a:r>
          </a:p>
        </p:txBody>
      </p:sp>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13116" y="2966864"/>
            <a:ext cx="2132409" cy="1578731"/>
          </a:xfrm>
          <a:prstGeom prst="rect">
            <a:avLst/>
          </a:prstGeom>
        </p:spPr>
      </p:pic>
    </p:spTree>
    <p:extLst>
      <p:ext uri="{BB962C8B-B14F-4D97-AF65-F5344CB8AC3E}">
        <p14:creationId xmlns:p14="http://schemas.microsoft.com/office/powerpoint/2010/main" val="189631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bldLst>
      <p:bldP spid="8" grpId="0" animBg="1"/>
    </p:bld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228DC0"/>
      </a:accent1>
      <a:accent2>
        <a:srgbClr val="F8105E"/>
      </a:accent2>
      <a:accent3>
        <a:srgbClr val="FBAA3A"/>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11424</TotalTime>
  <Words>1318</Words>
  <Application>Microsoft Macintosh PowerPoint</Application>
  <PresentationFormat>On-screen Show (4:3)</PresentationFormat>
  <Paragraphs>380</Paragraphs>
  <Slides>33</Slides>
  <Notes>10</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33</vt:i4>
      </vt:variant>
    </vt:vector>
  </HeadingPairs>
  <TitlesOfParts>
    <vt:vector size="46" baseType="lpstr">
      <vt:lpstr>Calibri</vt:lpstr>
      <vt:lpstr>Cambria Math</vt:lpstr>
      <vt:lpstr>Century Gothic</vt:lpstr>
      <vt:lpstr>Comic Sans MS</vt:lpstr>
      <vt:lpstr>ＭＳ Ｐゴシック</vt:lpstr>
      <vt:lpstr>Symbol</vt:lpstr>
      <vt:lpstr>Times New Roman</vt:lpstr>
      <vt:lpstr>Verdana</vt:lpstr>
      <vt:lpstr>宋体</vt:lpstr>
      <vt:lpstr>Arial</vt:lpstr>
      <vt:lpstr>Black</vt:lpstr>
      <vt:lpstr>Office Theme</vt:lpstr>
      <vt:lpstr>Acrobat Document</vt:lpstr>
      <vt:lpstr>Computational X-Ray Fluorescence (XRF) Imaging using Dictionary Learning</vt:lpstr>
      <vt:lpstr>PowerPoint Presentation</vt:lpstr>
      <vt:lpstr>PowerPoint Presentation</vt:lpstr>
      <vt:lpstr>Early History of Imaging of Artworks: X-Ray</vt:lpstr>
      <vt:lpstr>X-Ray Fluorescence (XRF) Imaging</vt:lpstr>
      <vt:lpstr>PowerPoint Presentation</vt:lpstr>
      <vt:lpstr>XRF maps let you see the invisible!</vt:lpstr>
      <vt:lpstr>PowerPoint Presentation</vt:lpstr>
      <vt:lpstr>XRF Scanner Advantages &amp; Disadvantages</vt:lpstr>
      <vt:lpstr>How can we make scanning Faster?</vt:lpstr>
      <vt:lpstr>How can we make XRF scanning faster?</vt:lpstr>
      <vt:lpstr>PowerPoint Presentation</vt:lpstr>
      <vt:lpstr>PowerPoint Presentation</vt:lpstr>
      <vt:lpstr>Denoising using XRF Dictionaries</vt:lpstr>
      <vt:lpstr>Denoising results</vt:lpstr>
      <vt:lpstr>Denoising results</vt:lpstr>
      <vt:lpstr>Superresolution using XRF Dictionaries</vt:lpstr>
      <vt:lpstr>Superresolution using XRF Dictionaries</vt:lpstr>
      <vt:lpstr>PowerPoint Presentation</vt:lpstr>
      <vt:lpstr>Superresolution Results</vt:lpstr>
      <vt:lpstr>XRF Super-Resolution + RGB Image Fusion</vt:lpstr>
      <vt:lpstr>RGB Fusion using XRF Dictionaries</vt:lpstr>
      <vt:lpstr>PowerPoint Presentation</vt:lpstr>
      <vt:lpstr>PowerPoint Presentation</vt:lpstr>
      <vt:lpstr>PowerPoint Presentation</vt:lpstr>
      <vt:lpstr>PowerPoint Presentation</vt:lpstr>
      <vt:lpstr>PowerPoint Presentation</vt:lpstr>
      <vt:lpstr>What about hidden layers?</vt:lpstr>
      <vt:lpstr>RGB Fusion Model for Hidden Layers</vt:lpstr>
      <vt:lpstr>Hidden Layer Optimization Algorithm</vt:lpstr>
      <vt:lpstr>Hidden Layer Example</vt:lpstr>
      <vt:lpstr>Hidden Layer Example</vt:lpstr>
      <vt:lpstr>Conclusions and Future Work</vt:lpstr>
    </vt:vector>
  </TitlesOfParts>
  <Company>Northwestern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Accounting for the Appearance of Art</dc:title>
  <dc:creator>Marc Walton</dc:creator>
  <cp:lastModifiedBy>Qiqin Dai</cp:lastModifiedBy>
  <cp:revision>191</cp:revision>
  <dcterms:created xsi:type="dcterms:W3CDTF">2016-05-03T16:03:57Z</dcterms:created>
  <dcterms:modified xsi:type="dcterms:W3CDTF">2018-11-24T09:45:42Z</dcterms:modified>
</cp:coreProperties>
</file>